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8"/>
  </p:notesMasterIdLst>
  <p:sldIdLst>
    <p:sldId id="256" r:id="rId2"/>
    <p:sldId id="257" r:id="rId3"/>
    <p:sldId id="258" r:id="rId4"/>
    <p:sldId id="259" r:id="rId5"/>
    <p:sldId id="260" r:id="rId6"/>
    <p:sldId id="261" r:id="rId7"/>
    <p:sldId id="262" r:id="rId8"/>
    <p:sldId id="266" r:id="rId9"/>
    <p:sldId id="270" r:id="rId10"/>
    <p:sldId id="271" r:id="rId11"/>
    <p:sldId id="267" r:id="rId12"/>
    <p:sldId id="263" r:id="rId13"/>
    <p:sldId id="268" r:id="rId14"/>
    <p:sldId id="269" r:id="rId15"/>
    <p:sldId id="272" r:id="rId16"/>
    <p:sldId id="276" r:id="rId17"/>
    <p:sldId id="277" r:id="rId18"/>
    <p:sldId id="273" r:id="rId19"/>
    <p:sldId id="287" r:id="rId20"/>
    <p:sldId id="285" r:id="rId21"/>
    <p:sldId id="278" r:id="rId22"/>
    <p:sldId id="289" r:id="rId23"/>
    <p:sldId id="274" r:id="rId24"/>
    <p:sldId id="281" r:id="rId25"/>
    <p:sldId id="264" r:id="rId26"/>
    <p:sldId id="275" r:id="rId27"/>
    <p:sldId id="279" r:id="rId28"/>
    <p:sldId id="280" r:id="rId29"/>
    <p:sldId id="265" r:id="rId30"/>
    <p:sldId id="282" r:id="rId31"/>
    <p:sldId id="284" r:id="rId32"/>
    <p:sldId id="283" r:id="rId33"/>
    <p:sldId id="286" r:id="rId34"/>
    <p:sldId id="288" r:id="rId35"/>
    <p:sldId id="290" r:id="rId36"/>
    <p:sldId id="291" r:id="rId37"/>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xmlns="">
        <p15:guide id="1" orient="horz" pos="2832">
          <p15:clr>
            <a:srgbClr val="A4A3A4"/>
          </p15:clr>
        </p15:guide>
        <p15:guide id="2" pos="10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243033"/>
    <a:srgbClr val="259272"/>
    <a:srgbClr val="4ABD92"/>
    <a:srgbClr val="008000"/>
    <a:srgbClr val="008040"/>
    <a:srgbClr val="81831C"/>
    <a:srgbClr val="999999"/>
    <a:srgbClr val="243032"/>
    <a:srgbClr val="0F0F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890" autoAdjust="0"/>
    <p:restoredTop sz="73585" autoAdjust="0"/>
  </p:normalViewPr>
  <p:slideViewPr>
    <p:cSldViewPr showGuides="1">
      <p:cViewPr varScale="1">
        <p:scale>
          <a:sx n="75" d="100"/>
          <a:sy n="75" d="100"/>
        </p:scale>
        <p:origin x="-1656" y="-104"/>
      </p:cViewPr>
      <p:guideLst>
        <p:guide orient="horz" pos="2832"/>
        <p:guide pos="1080"/>
      </p:guideLst>
    </p:cSldViewPr>
  </p:slideViewPr>
  <p:outlineViewPr>
    <p:cViewPr>
      <p:scale>
        <a:sx n="50" d="100"/>
        <a:sy n="50" d="100"/>
      </p:scale>
      <p:origin x="0" y="0"/>
    </p:cViewPr>
  </p:outlineViewPr>
  <p:notesTextViewPr>
    <p:cViewPr>
      <p:scale>
        <a:sx n="100" d="100"/>
        <a:sy n="100" d="100"/>
      </p:scale>
      <p:origin x="0" y="0"/>
    </p:cViewPr>
  </p:notesTextViewPr>
  <p:sorterViewPr>
    <p:cViewPr>
      <p:scale>
        <a:sx n="128" d="100"/>
        <a:sy n="128"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8F14204-CDE9-5B4C-A12C-8AE7BBFEAE49}" type="doc">
      <dgm:prSet loTypeId="urn:microsoft.com/office/officeart/2005/8/layout/cycle1" loCatId="" qsTypeId="urn:microsoft.com/office/officeart/2005/8/quickstyle/simple4" qsCatId="simple" csTypeId="urn:microsoft.com/office/officeart/2005/8/colors/accent1_2" csCatId="accent1" phldr="1"/>
      <dgm:spPr/>
      <dgm:t>
        <a:bodyPr/>
        <a:lstStyle/>
        <a:p>
          <a:endParaRPr lang="en-US"/>
        </a:p>
      </dgm:t>
    </dgm:pt>
    <dgm:pt modelId="{62EA0E63-858D-C449-8935-A063693E605B}">
      <dgm:prSet phldrT="[Text]"/>
      <dgm:spPr/>
      <dgm:t>
        <a:bodyPr/>
        <a:lstStyle/>
        <a:p>
          <a:r>
            <a:rPr lang="en-US" b="0" dirty="0" smtClean="0">
              <a:solidFill>
                <a:srgbClr val="FF0000"/>
              </a:solidFill>
            </a:rPr>
            <a:t>Red</a:t>
          </a:r>
          <a:endParaRPr lang="en-US" b="0" dirty="0">
            <a:solidFill>
              <a:srgbClr val="FF0000"/>
            </a:solidFill>
          </a:endParaRPr>
        </a:p>
      </dgm:t>
    </dgm:pt>
    <dgm:pt modelId="{18F82B87-575D-8C40-9307-54AB29ECCF41}" type="parTrans" cxnId="{7033EE3E-72DB-E146-9C73-C4317BBC4CA5}">
      <dgm:prSet/>
      <dgm:spPr/>
      <dgm:t>
        <a:bodyPr/>
        <a:lstStyle/>
        <a:p>
          <a:endParaRPr lang="en-US" b="1"/>
        </a:p>
      </dgm:t>
    </dgm:pt>
    <dgm:pt modelId="{523A85B8-DF19-AF4D-BE78-1A4ADA9B9742}" type="sibTrans" cxnId="{7033EE3E-72DB-E146-9C73-C4317BBC4CA5}">
      <dgm:prSet/>
      <dgm:spPr/>
      <dgm:t>
        <a:bodyPr/>
        <a:lstStyle/>
        <a:p>
          <a:endParaRPr lang="en-US" b="1"/>
        </a:p>
      </dgm:t>
    </dgm:pt>
    <dgm:pt modelId="{C7B71FD4-9089-A643-8E7C-5BEE0D5175FC}">
      <dgm:prSet phldrT="[Text]"/>
      <dgm:spPr/>
      <dgm:t>
        <a:bodyPr/>
        <a:lstStyle/>
        <a:p>
          <a:r>
            <a:rPr lang="en-US" b="0" dirty="0" smtClean="0">
              <a:solidFill>
                <a:srgbClr val="008000"/>
              </a:solidFill>
            </a:rPr>
            <a:t>Green</a:t>
          </a:r>
          <a:endParaRPr lang="en-US" b="0" dirty="0">
            <a:solidFill>
              <a:srgbClr val="008000"/>
            </a:solidFill>
          </a:endParaRPr>
        </a:p>
      </dgm:t>
    </dgm:pt>
    <dgm:pt modelId="{54855579-5592-AE4A-8C6B-4CC015200E4F}" type="parTrans" cxnId="{B010AF59-DC9B-B84C-AD7C-8E953F8EFD65}">
      <dgm:prSet/>
      <dgm:spPr/>
      <dgm:t>
        <a:bodyPr/>
        <a:lstStyle/>
        <a:p>
          <a:endParaRPr lang="en-US" b="1"/>
        </a:p>
      </dgm:t>
    </dgm:pt>
    <dgm:pt modelId="{879DBDA1-4B4C-5944-9313-D0E3906910A3}" type="sibTrans" cxnId="{B010AF59-DC9B-B84C-AD7C-8E953F8EFD65}">
      <dgm:prSet/>
      <dgm:spPr/>
      <dgm:t>
        <a:bodyPr/>
        <a:lstStyle/>
        <a:p>
          <a:endParaRPr lang="en-US" b="1"/>
        </a:p>
      </dgm:t>
    </dgm:pt>
    <dgm:pt modelId="{B37085C3-D99E-FA4C-9BB5-8B3D2028FAC5}">
      <dgm:prSet phldrT="[Text]"/>
      <dgm:spPr/>
      <dgm:t>
        <a:bodyPr/>
        <a:lstStyle/>
        <a:p>
          <a:r>
            <a:rPr lang="en-US" b="0" dirty="0" smtClean="0">
              <a:solidFill>
                <a:srgbClr val="0000FF"/>
              </a:solidFill>
            </a:rPr>
            <a:t>Clean</a:t>
          </a:r>
          <a:endParaRPr lang="en-US" b="0" dirty="0">
            <a:solidFill>
              <a:srgbClr val="0000FF"/>
            </a:solidFill>
          </a:endParaRPr>
        </a:p>
      </dgm:t>
    </dgm:pt>
    <dgm:pt modelId="{D68CAF03-9699-5D47-9ED9-BF2604B434D0}" type="parTrans" cxnId="{90AF4473-8C7B-AA48-8C05-DB810C20E8AC}">
      <dgm:prSet/>
      <dgm:spPr/>
      <dgm:t>
        <a:bodyPr/>
        <a:lstStyle/>
        <a:p>
          <a:endParaRPr lang="en-US" b="1"/>
        </a:p>
      </dgm:t>
    </dgm:pt>
    <dgm:pt modelId="{DA21FC34-2FFB-8E49-9B1C-54F2A8E9F0DB}" type="sibTrans" cxnId="{90AF4473-8C7B-AA48-8C05-DB810C20E8AC}">
      <dgm:prSet/>
      <dgm:spPr/>
      <dgm:t>
        <a:bodyPr/>
        <a:lstStyle/>
        <a:p>
          <a:endParaRPr lang="en-US" b="1"/>
        </a:p>
      </dgm:t>
    </dgm:pt>
    <dgm:pt modelId="{C20607EB-05E8-FB40-A02A-AE6E766AB4CA}" type="pres">
      <dgm:prSet presAssocID="{B8F14204-CDE9-5B4C-A12C-8AE7BBFEAE49}" presName="cycle" presStyleCnt="0">
        <dgm:presLayoutVars>
          <dgm:dir/>
          <dgm:resizeHandles val="exact"/>
        </dgm:presLayoutVars>
      </dgm:prSet>
      <dgm:spPr/>
      <dgm:t>
        <a:bodyPr/>
        <a:lstStyle/>
        <a:p>
          <a:endParaRPr lang="en-US"/>
        </a:p>
      </dgm:t>
    </dgm:pt>
    <dgm:pt modelId="{BB622906-6F3D-1048-BC58-05111389CAAF}" type="pres">
      <dgm:prSet presAssocID="{62EA0E63-858D-C449-8935-A063693E605B}" presName="dummy" presStyleCnt="0"/>
      <dgm:spPr/>
    </dgm:pt>
    <dgm:pt modelId="{4D86EC35-A763-E945-8BAD-6DAA6ED73447}" type="pres">
      <dgm:prSet presAssocID="{62EA0E63-858D-C449-8935-A063693E605B}" presName="node" presStyleLbl="revTx" presStyleIdx="0" presStyleCnt="3" custScaleY="45554" custRadScaleRad="92550" custRadScaleInc="23367">
        <dgm:presLayoutVars>
          <dgm:bulletEnabled val="1"/>
        </dgm:presLayoutVars>
      </dgm:prSet>
      <dgm:spPr/>
      <dgm:t>
        <a:bodyPr/>
        <a:lstStyle/>
        <a:p>
          <a:endParaRPr lang="en-US"/>
        </a:p>
      </dgm:t>
    </dgm:pt>
    <dgm:pt modelId="{A62D3974-F5B5-8941-A574-937004055BAB}" type="pres">
      <dgm:prSet presAssocID="{523A85B8-DF19-AF4D-BE78-1A4ADA9B9742}" presName="sibTrans" presStyleLbl="node1" presStyleIdx="0" presStyleCnt="3"/>
      <dgm:spPr/>
      <dgm:t>
        <a:bodyPr/>
        <a:lstStyle/>
        <a:p>
          <a:endParaRPr lang="en-US"/>
        </a:p>
      </dgm:t>
    </dgm:pt>
    <dgm:pt modelId="{9EE1229F-8667-5344-96E5-F3E217D23A20}" type="pres">
      <dgm:prSet presAssocID="{C7B71FD4-9089-A643-8E7C-5BEE0D5175FC}" presName="dummy" presStyleCnt="0"/>
      <dgm:spPr/>
    </dgm:pt>
    <dgm:pt modelId="{694DB08C-ACE4-6342-AD41-67F97AC8217B}" type="pres">
      <dgm:prSet presAssocID="{C7B71FD4-9089-A643-8E7C-5BEE0D5175FC}" presName="node" presStyleLbl="revTx" presStyleIdx="1" presStyleCnt="3">
        <dgm:presLayoutVars>
          <dgm:bulletEnabled val="1"/>
        </dgm:presLayoutVars>
      </dgm:prSet>
      <dgm:spPr/>
      <dgm:t>
        <a:bodyPr/>
        <a:lstStyle/>
        <a:p>
          <a:endParaRPr lang="en-US"/>
        </a:p>
      </dgm:t>
    </dgm:pt>
    <dgm:pt modelId="{E1A70EB3-6BE4-1648-815E-5BB275632862}" type="pres">
      <dgm:prSet presAssocID="{879DBDA1-4B4C-5944-9313-D0E3906910A3}" presName="sibTrans" presStyleLbl="node1" presStyleIdx="1" presStyleCnt="3"/>
      <dgm:spPr/>
      <dgm:t>
        <a:bodyPr/>
        <a:lstStyle/>
        <a:p>
          <a:endParaRPr lang="en-US"/>
        </a:p>
      </dgm:t>
    </dgm:pt>
    <dgm:pt modelId="{7341C3C0-66EA-C745-B52C-D2D640A8B414}" type="pres">
      <dgm:prSet presAssocID="{B37085C3-D99E-FA4C-9BB5-8B3D2028FAC5}" presName="dummy" presStyleCnt="0"/>
      <dgm:spPr/>
    </dgm:pt>
    <dgm:pt modelId="{0D845369-F744-B146-ACEE-4B701DD985C0}" type="pres">
      <dgm:prSet presAssocID="{B37085C3-D99E-FA4C-9BB5-8B3D2028FAC5}" presName="node" presStyleLbl="revTx" presStyleIdx="2" presStyleCnt="3" custScaleY="45554" custRadScaleRad="92550" custRadScaleInc="-23367">
        <dgm:presLayoutVars>
          <dgm:bulletEnabled val="1"/>
        </dgm:presLayoutVars>
      </dgm:prSet>
      <dgm:spPr/>
      <dgm:t>
        <a:bodyPr/>
        <a:lstStyle/>
        <a:p>
          <a:endParaRPr lang="en-US"/>
        </a:p>
      </dgm:t>
    </dgm:pt>
    <dgm:pt modelId="{7F628A61-062F-7845-8C46-EF85EE8B7527}" type="pres">
      <dgm:prSet presAssocID="{DA21FC34-2FFB-8E49-9B1C-54F2A8E9F0DB}" presName="sibTrans" presStyleLbl="node1" presStyleIdx="2" presStyleCnt="3"/>
      <dgm:spPr/>
      <dgm:t>
        <a:bodyPr/>
        <a:lstStyle/>
        <a:p>
          <a:endParaRPr lang="en-US"/>
        </a:p>
      </dgm:t>
    </dgm:pt>
  </dgm:ptLst>
  <dgm:cxnLst>
    <dgm:cxn modelId="{90AF4473-8C7B-AA48-8C05-DB810C20E8AC}" srcId="{B8F14204-CDE9-5B4C-A12C-8AE7BBFEAE49}" destId="{B37085C3-D99E-FA4C-9BB5-8B3D2028FAC5}" srcOrd="2" destOrd="0" parTransId="{D68CAF03-9699-5D47-9ED9-BF2604B434D0}" sibTransId="{DA21FC34-2FFB-8E49-9B1C-54F2A8E9F0DB}"/>
    <dgm:cxn modelId="{CF415771-68B2-6148-BB6A-EC7681A4DB11}" type="presOf" srcId="{B37085C3-D99E-FA4C-9BB5-8B3D2028FAC5}" destId="{0D845369-F744-B146-ACEE-4B701DD985C0}" srcOrd="0" destOrd="0" presId="urn:microsoft.com/office/officeart/2005/8/layout/cycle1"/>
    <dgm:cxn modelId="{6E5A1333-EE2E-964C-994F-C88FA0912964}" type="presOf" srcId="{879DBDA1-4B4C-5944-9313-D0E3906910A3}" destId="{E1A70EB3-6BE4-1648-815E-5BB275632862}" srcOrd="0" destOrd="0" presId="urn:microsoft.com/office/officeart/2005/8/layout/cycle1"/>
    <dgm:cxn modelId="{7033EE3E-72DB-E146-9C73-C4317BBC4CA5}" srcId="{B8F14204-CDE9-5B4C-A12C-8AE7BBFEAE49}" destId="{62EA0E63-858D-C449-8935-A063693E605B}" srcOrd="0" destOrd="0" parTransId="{18F82B87-575D-8C40-9307-54AB29ECCF41}" sibTransId="{523A85B8-DF19-AF4D-BE78-1A4ADA9B9742}"/>
    <dgm:cxn modelId="{7ED653CA-60C8-B74B-9C6A-0EAA146B7ECA}" type="presOf" srcId="{DA21FC34-2FFB-8E49-9B1C-54F2A8E9F0DB}" destId="{7F628A61-062F-7845-8C46-EF85EE8B7527}" srcOrd="0" destOrd="0" presId="urn:microsoft.com/office/officeart/2005/8/layout/cycle1"/>
    <dgm:cxn modelId="{CDA291B5-0F3F-6B41-BCBA-521A00D0AED4}" type="presOf" srcId="{B8F14204-CDE9-5B4C-A12C-8AE7BBFEAE49}" destId="{C20607EB-05E8-FB40-A02A-AE6E766AB4CA}" srcOrd="0" destOrd="0" presId="urn:microsoft.com/office/officeart/2005/8/layout/cycle1"/>
    <dgm:cxn modelId="{F6B05D5F-77A0-3E48-873F-1E8214A28DD3}" type="presOf" srcId="{62EA0E63-858D-C449-8935-A063693E605B}" destId="{4D86EC35-A763-E945-8BAD-6DAA6ED73447}" srcOrd="0" destOrd="0" presId="urn:microsoft.com/office/officeart/2005/8/layout/cycle1"/>
    <dgm:cxn modelId="{1A54D491-33C8-5849-B2EA-CCD173DF4921}" type="presOf" srcId="{C7B71FD4-9089-A643-8E7C-5BEE0D5175FC}" destId="{694DB08C-ACE4-6342-AD41-67F97AC8217B}" srcOrd="0" destOrd="0" presId="urn:microsoft.com/office/officeart/2005/8/layout/cycle1"/>
    <dgm:cxn modelId="{B010AF59-DC9B-B84C-AD7C-8E953F8EFD65}" srcId="{B8F14204-CDE9-5B4C-A12C-8AE7BBFEAE49}" destId="{C7B71FD4-9089-A643-8E7C-5BEE0D5175FC}" srcOrd="1" destOrd="0" parTransId="{54855579-5592-AE4A-8C6B-4CC015200E4F}" sibTransId="{879DBDA1-4B4C-5944-9313-D0E3906910A3}"/>
    <dgm:cxn modelId="{320A932A-33FF-2642-B70E-0E6955C82BC7}" type="presOf" srcId="{523A85B8-DF19-AF4D-BE78-1A4ADA9B9742}" destId="{A62D3974-F5B5-8941-A574-937004055BAB}" srcOrd="0" destOrd="0" presId="urn:microsoft.com/office/officeart/2005/8/layout/cycle1"/>
    <dgm:cxn modelId="{4E9C0D36-38EA-2F45-820F-CA1079088F0A}" type="presParOf" srcId="{C20607EB-05E8-FB40-A02A-AE6E766AB4CA}" destId="{BB622906-6F3D-1048-BC58-05111389CAAF}" srcOrd="0" destOrd="0" presId="urn:microsoft.com/office/officeart/2005/8/layout/cycle1"/>
    <dgm:cxn modelId="{1FDE27E5-B31D-DA46-A569-669485F3BA3A}" type="presParOf" srcId="{C20607EB-05E8-FB40-A02A-AE6E766AB4CA}" destId="{4D86EC35-A763-E945-8BAD-6DAA6ED73447}" srcOrd="1" destOrd="0" presId="urn:microsoft.com/office/officeart/2005/8/layout/cycle1"/>
    <dgm:cxn modelId="{3F14F518-580B-E44F-B7EC-F5485C09BD5F}" type="presParOf" srcId="{C20607EB-05E8-FB40-A02A-AE6E766AB4CA}" destId="{A62D3974-F5B5-8941-A574-937004055BAB}" srcOrd="2" destOrd="0" presId="urn:microsoft.com/office/officeart/2005/8/layout/cycle1"/>
    <dgm:cxn modelId="{6455B6F8-3FEA-B74E-9C0A-1CBA45D49E41}" type="presParOf" srcId="{C20607EB-05E8-FB40-A02A-AE6E766AB4CA}" destId="{9EE1229F-8667-5344-96E5-F3E217D23A20}" srcOrd="3" destOrd="0" presId="urn:microsoft.com/office/officeart/2005/8/layout/cycle1"/>
    <dgm:cxn modelId="{35827943-1923-744A-821F-BB13D2ED45A7}" type="presParOf" srcId="{C20607EB-05E8-FB40-A02A-AE6E766AB4CA}" destId="{694DB08C-ACE4-6342-AD41-67F97AC8217B}" srcOrd="4" destOrd="0" presId="urn:microsoft.com/office/officeart/2005/8/layout/cycle1"/>
    <dgm:cxn modelId="{6A16589E-010B-4A4E-A97B-CC744E504D94}" type="presParOf" srcId="{C20607EB-05E8-FB40-A02A-AE6E766AB4CA}" destId="{E1A70EB3-6BE4-1648-815E-5BB275632862}" srcOrd="5" destOrd="0" presId="urn:microsoft.com/office/officeart/2005/8/layout/cycle1"/>
    <dgm:cxn modelId="{24439079-CA59-C648-ACA4-454220A97CB3}" type="presParOf" srcId="{C20607EB-05E8-FB40-A02A-AE6E766AB4CA}" destId="{7341C3C0-66EA-C745-B52C-D2D640A8B414}" srcOrd="6" destOrd="0" presId="urn:microsoft.com/office/officeart/2005/8/layout/cycle1"/>
    <dgm:cxn modelId="{3A3EC5BA-851E-F043-90C0-80BFEDE4780A}" type="presParOf" srcId="{C20607EB-05E8-FB40-A02A-AE6E766AB4CA}" destId="{0D845369-F744-B146-ACEE-4B701DD985C0}" srcOrd="7" destOrd="0" presId="urn:microsoft.com/office/officeart/2005/8/layout/cycle1"/>
    <dgm:cxn modelId="{3CB67639-00FF-7849-9580-A9DCE8A63EF7}" type="presParOf" srcId="{C20607EB-05E8-FB40-A02A-AE6E766AB4CA}" destId="{7F628A61-062F-7845-8C46-EF85EE8B7527}" srcOrd="8"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8F14204-CDE9-5B4C-A12C-8AE7BBFEAE49}" type="doc">
      <dgm:prSet loTypeId="urn:microsoft.com/office/officeart/2005/8/layout/cycle1" loCatId="" qsTypeId="urn:microsoft.com/office/officeart/2005/8/quickstyle/simple4" qsCatId="simple" csTypeId="urn:microsoft.com/office/officeart/2005/8/colors/accent1_2" csCatId="accent1" phldr="1"/>
      <dgm:spPr/>
      <dgm:t>
        <a:bodyPr/>
        <a:lstStyle/>
        <a:p>
          <a:endParaRPr lang="en-US"/>
        </a:p>
      </dgm:t>
    </dgm:pt>
    <dgm:pt modelId="{62EA0E63-858D-C449-8935-A063693E605B}">
      <dgm:prSet phldrT="[Text]"/>
      <dgm:spPr/>
      <dgm:t>
        <a:bodyPr/>
        <a:lstStyle/>
        <a:p>
          <a:r>
            <a:rPr lang="en-US" b="0" dirty="0" smtClean="0">
              <a:solidFill>
                <a:srgbClr val="FF0000"/>
              </a:solidFill>
            </a:rPr>
            <a:t>Red</a:t>
          </a:r>
          <a:endParaRPr lang="en-US" b="0" dirty="0">
            <a:solidFill>
              <a:srgbClr val="FF0000"/>
            </a:solidFill>
          </a:endParaRPr>
        </a:p>
      </dgm:t>
    </dgm:pt>
    <dgm:pt modelId="{18F82B87-575D-8C40-9307-54AB29ECCF41}" type="parTrans" cxnId="{7033EE3E-72DB-E146-9C73-C4317BBC4CA5}">
      <dgm:prSet/>
      <dgm:spPr/>
      <dgm:t>
        <a:bodyPr/>
        <a:lstStyle/>
        <a:p>
          <a:endParaRPr lang="en-US" b="1"/>
        </a:p>
      </dgm:t>
    </dgm:pt>
    <dgm:pt modelId="{523A85B8-DF19-AF4D-BE78-1A4ADA9B9742}" type="sibTrans" cxnId="{7033EE3E-72DB-E146-9C73-C4317BBC4CA5}">
      <dgm:prSet/>
      <dgm:spPr/>
      <dgm:t>
        <a:bodyPr/>
        <a:lstStyle/>
        <a:p>
          <a:endParaRPr lang="en-US" b="1"/>
        </a:p>
      </dgm:t>
    </dgm:pt>
    <dgm:pt modelId="{C7B71FD4-9089-A643-8E7C-5BEE0D5175FC}">
      <dgm:prSet phldrT="[Text]"/>
      <dgm:spPr/>
      <dgm:t>
        <a:bodyPr/>
        <a:lstStyle/>
        <a:p>
          <a:r>
            <a:rPr lang="en-US" b="0" dirty="0" smtClean="0">
              <a:solidFill>
                <a:srgbClr val="008000"/>
              </a:solidFill>
            </a:rPr>
            <a:t>Green</a:t>
          </a:r>
          <a:endParaRPr lang="en-US" b="0" dirty="0">
            <a:solidFill>
              <a:srgbClr val="008000"/>
            </a:solidFill>
          </a:endParaRPr>
        </a:p>
      </dgm:t>
    </dgm:pt>
    <dgm:pt modelId="{54855579-5592-AE4A-8C6B-4CC015200E4F}" type="parTrans" cxnId="{B010AF59-DC9B-B84C-AD7C-8E953F8EFD65}">
      <dgm:prSet/>
      <dgm:spPr/>
      <dgm:t>
        <a:bodyPr/>
        <a:lstStyle/>
        <a:p>
          <a:endParaRPr lang="en-US" b="1"/>
        </a:p>
      </dgm:t>
    </dgm:pt>
    <dgm:pt modelId="{879DBDA1-4B4C-5944-9313-D0E3906910A3}" type="sibTrans" cxnId="{B010AF59-DC9B-B84C-AD7C-8E953F8EFD65}">
      <dgm:prSet/>
      <dgm:spPr/>
      <dgm:t>
        <a:bodyPr/>
        <a:lstStyle/>
        <a:p>
          <a:endParaRPr lang="en-US" b="1"/>
        </a:p>
      </dgm:t>
    </dgm:pt>
    <dgm:pt modelId="{B37085C3-D99E-FA4C-9BB5-8B3D2028FAC5}">
      <dgm:prSet phldrT="[Text]"/>
      <dgm:spPr/>
      <dgm:t>
        <a:bodyPr/>
        <a:lstStyle/>
        <a:p>
          <a:r>
            <a:rPr lang="en-US" b="0" dirty="0" smtClean="0">
              <a:solidFill>
                <a:srgbClr val="0000FF"/>
              </a:solidFill>
            </a:rPr>
            <a:t>Clean</a:t>
          </a:r>
          <a:endParaRPr lang="en-US" b="0" dirty="0">
            <a:solidFill>
              <a:srgbClr val="0000FF"/>
            </a:solidFill>
          </a:endParaRPr>
        </a:p>
      </dgm:t>
    </dgm:pt>
    <dgm:pt modelId="{D68CAF03-9699-5D47-9ED9-BF2604B434D0}" type="parTrans" cxnId="{90AF4473-8C7B-AA48-8C05-DB810C20E8AC}">
      <dgm:prSet/>
      <dgm:spPr/>
      <dgm:t>
        <a:bodyPr/>
        <a:lstStyle/>
        <a:p>
          <a:endParaRPr lang="en-US" b="1"/>
        </a:p>
      </dgm:t>
    </dgm:pt>
    <dgm:pt modelId="{DA21FC34-2FFB-8E49-9B1C-54F2A8E9F0DB}" type="sibTrans" cxnId="{90AF4473-8C7B-AA48-8C05-DB810C20E8AC}">
      <dgm:prSet/>
      <dgm:spPr/>
      <dgm:t>
        <a:bodyPr/>
        <a:lstStyle/>
        <a:p>
          <a:endParaRPr lang="en-US" b="1"/>
        </a:p>
      </dgm:t>
    </dgm:pt>
    <dgm:pt modelId="{C20607EB-05E8-FB40-A02A-AE6E766AB4CA}" type="pres">
      <dgm:prSet presAssocID="{B8F14204-CDE9-5B4C-A12C-8AE7BBFEAE49}" presName="cycle" presStyleCnt="0">
        <dgm:presLayoutVars>
          <dgm:dir/>
          <dgm:resizeHandles val="exact"/>
        </dgm:presLayoutVars>
      </dgm:prSet>
      <dgm:spPr/>
      <dgm:t>
        <a:bodyPr/>
        <a:lstStyle/>
        <a:p>
          <a:endParaRPr lang="en-US"/>
        </a:p>
      </dgm:t>
    </dgm:pt>
    <dgm:pt modelId="{BB622906-6F3D-1048-BC58-05111389CAAF}" type="pres">
      <dgm:prSet presAssocID="{62EA0E63-858D-C449-8935-A063693E605B}" presName="dummy" presStyleCnt="0"/>
      <dgm:spPr/>
    </dgm:pt>
    <dgm:pt modelId="{4D86EC35-A763-E945-8BAD-6DAA6ED73447}" type="pres">
      <dgm:prSet presAssocID="{62EA0E63-858D-C449-8935-A063693E605B}" presName="node" presStyleLbl="revTx" presStyleIdx="0" presStyleCnt="3" custScaleY="45554" custRadScaleRad="92550" custRadScaleInc="23367">
        <dgm:presLayoutVars>
          <dgm:bulletEnabled val="1"/>
        </dgm:presLayoutVars>
      </dgm:prSet>
      <dgm:spPr/>
      <dgm:t>
        <a:bodyPr/>
        <a:lstStyle/>
        <a:p>
          <a:endParaRPr lang="en-US"/>
        </a:p>
      </dgm:t>
    </dgm:pt>
    <dgm:pt modelId="{A62D3974-F5B5-8941-A574-937004055BAB}" type="pres">
      <dgm:prSet presAssocID="{523A85B8-DF19-AF4D-BE78-1A4ADA9B9742}" presName="sibTrans" presStyleLbl="node1" presStyleIdx="0" presStyleCnt="3"/>
      <dgm:spPr/>
      <dgm:t>
        <a:bodyPr/>
        <a:lstStyle/>
        <a:p>
          <a:endParaRPr lang="en-US"/>
        </a:p>
      </dgm:t>
    </dgm:pt>
    <dgm:pt modelId="{9EE1229F-8667-5344-96E5-F3E217D23A20}" type="pres">
      <dgm:prSet presAssocID="{C7B71FD4-9089-A643-8E7C-5BEE0D5175FC}" presName="dummy" presStyleCnt="0"/>
      <dgm:spPr/>
    </dgm:pt>
    <dgm:pt modelId="{694DB08C-ACE4-6342-AD41-67F97AC8217B}" type="pres">
      <dgm:prSet presAssocID="{C7B71FD4-9089-A643-8E7C-5BEE0D5175FC}" presName="node" presStyleLbl="revTx" presStyleIdx="1" presStyleCnt="3">
        <dgm:presLayoutVars>
          <dgm:bulletEnabled val="1"/>
        </dgm:presLayoutVars>
      </dgm:prSet>
      <dgm:spPr/>
      <dgm:t>
        <a:bodyPr/>
        <a:lstStyle/>
        <a:p>
          <a:endParaRPr lang="en-US"/>
        </a:p>
      </dgm:t>
    </dgm:pt>
    <dgm:pt modelId="{E1A70EB3-6BE4-1648-815E-5BB275632862}" type="pres">
      <dgm:prSet presAssocID="{879DBDA1-4B4C-5944-9313-D0E3906910A3}" presName="sibTrans" presStyleLbl="node1" presStyleIdx="1" presStyleCnt="3"/>
      <dgm:spPr/>
      <dgm:t>
        <a:bodyPr/>
        <a:lstStyle/>
        <a:p>
          <a:endParaRPr lang="en-US"/>
        </a:p>
      </dgm:t>
    </dgm:pt>
    <dgm:pt modelId="{7341C3C0-66EA-C745-B52C-D2D640A8B414}" type="pres">
      <dgm:prSet presAssocID="{B37085C3-D99E-FA4C-9BB5-8B3D2028FAC5}" presName="dummy" presStyleCnt="0"/>
      <dgm:spPr/>
    </dgm:pt>
    <dgm:pt modelId="{0D845369-F744-B146-ACEE-4B701DD985C0}" type="pres">
      <dgm:prSet presAssocID="{B37085C3-D99E-FA4C-9BB5-8B3D2028FAC5}" presName="node" presStyleLbl="revTx" presStyleIdx="2" presStyleCnt="3" custScaleY="45554" custRadScaleRad="92550" custRadScaleInc="-23367">
        <dgm:presLayoutVars>
          <dgm:bulletEnabled val="1"/>
        </dgm:presLayoutVars>
      </dgm:prSet>
      <dgm:spPr/>
      <dgm:t>
        <a:bodyPr/>
        <a:lstStyle/>
        <a:p>
          <a:endParaRPr lang="en-US"/>
        </a:p>
      </dgm:t>
    </dgm:pt>
    <dgm:pt modelId="{7F628A61-062F-7845-8C46-EF85EE8B7527}" type="pres">
      <dgm:prSet presAssocID="{DA21FC34-2FFB-8E49-9B1C-54F2A8E9F0DB}" presName="sibTrans" presStyleLbl="node1" presStyleIdx="2" presStyleCnt="3"/>
      <dgm:spPr/>
      <dgm:t>
        <a:bodyPr/>
        <a:lstStyle/>
        <a:p>
          <a:endParaRPr lang="en-US"/>
        </a:p>
      </dgm:t>
    </dgm:pt>
  </dgm:ptLst>
  <dgm:cxnLst>
    <dgm:cxn modelId="{90AF4473-8C7B-AA48-8C05-DB810C20E8AC}" srcId="{B8F14204-CDE9-5B4C-A12C-8AE7BBFEAE49}" destId="{B37085C3-D99E-FA4C-9BB5-8B3D2028FAC5}" srcOrd="2" destOrd="0" parTransId="{D68CAF03-9699-5D47-9ED9-BF2604B434D0}" sibTransId="{DA21FC34-2FFB-8E49-9B1C-54F2A8E9F0DB}"/>
    <dgm:cxn modelId="{78B25D3B-2141-CF44-9F04-239E278D25FF}" type="presOf" srcId="{B8F14204-CDE9-5B4C-A12C-8AE7BBFEAE49}" destId="{C20607EB-05E8-FB40-A02A-AE6E766AB4CA}" srcOrd="0" destOrd="0" presId="urn:microsoft.com/office/officeart/2005/8/layout/cycle1"/>
    <dgm:cxn modelId="{7033EE3E-72DB-E146-9C73-C4317BBC4CA5}" srcId="{B8F14204-CDE9-5B4C-A12C-8AE7BBFEAE49}" destId="{62EA0E63-858D-C449-8935-A063693E605B}" srcOrd="0" destOrd="0" parTransId="{18F82B87-575D-8C40-9307-54AB29ECCF41}" sibTransId="{523A85B8-DF19-AF4D-BE78-1A4ADA9B9742}"/>
    <dgm:cxn modelId="{DD65B396-3184-D241-A28D-B8826AA33177}" type="presOf" srcId="{523A85B8-DF19-AF4D-BE78-1A4ADA9B9742}" destId="{A62D3974-F5B5-8941-A574-937004055BAB}" srcOrd="0" destOrd="0" presId="urn:microsoft.com/office/officeart/2005/8/layout/cycle1"/>
    <dgm:cxn modelId="{9A0DB8ED-4921-D64D-A67F-BE38A073955A}" type="presOf" srcId="{C7B71FD4-9089-A643-8E7C-5BEE0D5175FC}" destId="{694DB08C-ACE4-6342-AD41-67F97AC8217B}" srcOrd="0" destOrd="0" presId="urn:microsoft.com/office/officeart/2005/8/layout/cycle1"/>
    <dgm:cxn modelId="{58B994C5-3ECB-3E4A-8646-78825A52B542}" type="presOf" srcId="{879DBDA1-4B4C-5944-9313-D0E3906910A3}" destId="{E1A70EB3-6BE4-1648-815E-5BB275632862}" srcOrd="0" destOrd="0" presId="urn:microsoft.com/office/officeart/2005/8/layout/cycle1"/>
    <dgm:cxn modelId="{E55C9921-3E97-954B-B56E-13BFCFD4FB77}" type="presOf" srcId="{62EA0E63-858D-C449-8935-A063693E605B}" destId="{4D86EC35-A763-E945-8BAD-6DAA6ED73447}" srcOrd="0" destOrd="0" presId="urn:microsoft.com/office/officeart/2005/8/layout/cycle1"/>
    <dgm:cxn modelId="{B010AF59-DC9B-B84C-AD7C-8E953F8EFD65}" srcId="{B8F14204-CDE9-5B4C-A12C-8AE7BBFEAE49}" destId="{C7B71FD4-9089-A643-8E7C-5BEE0D5175FC}" srcOrd="1" destOrd="0" parTransId="{54855579-5592-AE4A-8C6B-4CC015200E4F}" sibTransId="{879DBDA1-4B4C-5944-9313-D0E3906910A3}"/>
    <dgm:cxn modelId="{069ED7B0-D530-C54F-9B13-95816FE5FFE8}" type="presOf" srcId="{DA21FC34-2FFB-8E49-9B1C-54F2A8E9F0DB}" destId="{7F628A61-062F-7845-8C46-EF85EE8B7527}" srcOrd="0" destOrd="0" presId="urn:microsoft.com/office/officeart/2005/8/layout/cycle1"/>
    <dgm:cxn modelId="{32454478-AA36-DC47-821C-4F5B89694920}" type="presOf" srcId="{B37085C3-D99E-FA4C-9BB5-8B3D2028FAC5}" destId="{0D845369-F744-B146-ACEE-4B701DD985C0}" srcOrd="0" destOrd="0" presId="urn:microsoft.com/office/officeart/2005/8/layout/cycle1"/>
    <dgm:cxn modelId="{B28FF2D6-DF09-1E4E-BC75-F313B60F8737}" type="presParOf" srcId="{C20607EB-05E8-FB40-A02A-AE6E766AB4CA}" destId="{BB622906-6F3D-1048-BC58-05111389CAAF}" srcOrd="0" destOrd="0" presId="urn:microsoft.com/office/officeart/2005/8/layout/cycle1"/>
    <dgm:cxn modelId="{70670B2F-B450-F44D-906F-2CC5284F2E9C}" type="presParOf" srcId="{C20607EB-05E8-FB40-A02A-AE6E766AB4CA}" destId="{4D86EC35-A763-E945-8BAD-6DAA6ED73447}" srcOrd="1" destOrd="0" presId="urn:microsoft.com/office/officeart/2005/8/layout/cycle1"/>
    <dgm:cxn modelId="{623525AD-FD3F-C249-B97D-4D0771832AD6}" type="presParOf" srcId="{C20607EB-05E8-FB40-A02A-AE6E766AB4CA}" destId="{A62D3974-F5B5-8941-A574-937004055BAB}" srcOrd="2" destOrd="0" presId="urn:microsoft.com/office/officeart/2005/8/layout/cycle1"/>
    <dgm:cxn modelId="{40A3DD37-AA84-904D-A3D0-F1880EB2F7C4}" type="presParOf" srcId="{C20607EB-05E8-FB40-A02A-AE6E766AB4CA}" destId="{9EE1229F-8667-5344-96E5-F3E217D23A20}" srcOrd="3" destOrd="0" presId="urn:microsoft.com/office/officeart/2005/8/layout/cycle1"/>
    <dgm:cxn modelId="{BCB7CBAD-DFF2-A149-9AE5-7323CC42AF65}" type="presParOf" srcId="{C20607EB-05E8-FB40-A02A-AE6E766AB4CA}" destId="{694DB08C-ACE4-6342-AD41-67F97AC8217B}" srcOrd="4" destOrd="0" presId="urn:microsoft.com/office/officeart/2005/8/layout/cycle1"/>
    <dgm:cxn modelId="{4291B8C7-A8F0-3E41-BC6B-ACD70C1A43D7}" type="presParOf" srcId="{C20607EB-05E8-FB40-A02A-AE6E766AB4CA}" destId="{E1A70EB3-6BE4-1648-815E-5BB275632862}" srcOrd="5" destOrd="0" presId="urn:microsoft.com/office/officeart/2005/8/layout/cycle1"/>
    <dgm:cxn modelId="{EC18F017-2DC4-E044-B9C5-BC21272040A1}" type="presParOf" srcId="{C20607EB-05E8-FB40-A02A-AE6E766AB4CA}" destId="{7341C3C0-66EA-C745-B52C-D2D640A8B414}" srcOrd="6" destOrd="0" presId="urn:microsoft.com/office/officeart/2005/8/layout/cycle1"/>
    <dgm:cxn modelId="{D991B4E0-3FE9-C443-9C6D-016AB03B1C75}" type="presParOf" srcId="{C20607EB-05E8-FB40-A02A-AE6E766AB4CA}" destId="{0D845369-F744-B146-ACEE-4B701DD985C0}" srcOrd="7" destOrd="0" presId="urn:microsoft.com/office/officeart/2005/8/layout/cycle1"/>
    <dgm:cxn modelId="{52A5356C-3ABC-3748-BF0F-11CE920360D8}" type="presParOf" srcId="{C20607EB-05E8-FB40-A02A-AE6E766AB4CA}" destId="{7F628A61-062F-7845-8C46-EF85EE8B7527}" srcOrd="8"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8F14204-CDE9-5B4C-A12C-8AE7BBFEAE49}" type="doc">
      <dgm:prSet loTypeId="urn:microsoft.com/office/officeart/2005/8/layout/cycle1" loCatId="" qsTypeId="urn:microsoft.com/office/officeart/2005/8/quickstyle/simple4" qsCatId="simple" csTypeId="urn:microsoft.com/office/officeart/2005/8/colors/accent1_2" csCatId="accent1" phldr="1"/>
      <dgm:spPr/>
      <dgm:t>
        <a:bodyPr/>
        <a:lstStyle/>
        <a:p>
          <a:endParaRPr lang="en-US"/>
        </a:p>
      </dgm:t>
    </dgm:pt>
    <dgm:pt modelId="{62EA0E63-858D-C449-8935-A063693E605B}">
      <dgm:prSet phldrT="[Text]"/>
      <dgm:spPr/>
      <dgm:t>
        <a:bodyPr/>
        <a:lstStyle/>
        <a:p>
          <a:r>
            <a:rPr lang="en-US" b="1" dirty="0" smtClean="0">
              <a:solidFill>
                <a:srgbClr val="FF0000"/>
              </a:solidFill>
            </a:rPr>
            <a:t>Red</a:t>
          </a:r>
          <a:endParaRPr lang="en-US" b="1" dirty="0">
            <a:solidFill>
              <a:srgbClr val="FF0000"/>
            </a:solidFill>
          </a:endParaRPr>
        </a:p>
      </dgm:t>
    </dgm:pt>
    <dgm:pt modelId="{18F82B87-575D-8C40-9307-54AB29ECCF41}" type="parTrans" cxnId="{7033EE3E-72DB-E146-9C73-C4317BBC4CA5}">
      <dgm:prSet/>
      <dgm:spPr/>
      <dgm:t>
        <a:bodyPr/>
        <a:lstStyle/>
        <a:p>
          <a:endParaRPr lang="en-US"/>
        </a:p>
      </dgm:t>
    </dgm:pt>
    <dgm:pt modelId="{523A85B8-DF19-AF4D-BE78-1A4ADA9B9742}" type="sibTrans" cxnId="{7033EE3E-72DB-E146-9C73-C4317BBC4CA5}">
      <dgm:prSet/>
      <dgm:spPr/>
      <dgm:t>
        <a:bodyPr/>
        <a:lstStyle/>
        <a:p>
          <a:endParaRPr lang="en-US"/>
        </a:p>
      </dgm:t>
    </dgm:pt>
    <dgm:pt modelId="{C7B71FD4-9089-A643-8E7C-5BEE0D5175FC}">
      <dgm:prSet phldrT="[Text]"/>
      <dgm:spPr/>
      <dgm:t>
        <a:bodyPr/>
        <a:lstStyle/>
        <a:p>
          <a:r>
            <a:rPr lang="en-US" b="1" smtClean="0">
              <a:solidFill>
                <a:srgbClr val="008000"/>
              </a:solidFill>
            </a:rPr>
            <a:t>Green</a:t>
          </a:r>
          <a:endParaRPr lang="en-US" b="1" dirty="0">
            <a:solidFill>
              <a:srgbClr val="008000"/>
            </a:solidFill>
          </a:endParaRPr>
        </a:p>
      </dgm:t>
    </dgm:pt>
    <dgm:pt modelId="{54855579-5592-AE4A-8C6B-4CC015200E4F}" type="parTrans" cxnId="{B010AF59-DC9B-B84C-AD7C-8E953F8EFD65}">
      <dgm:prSet/>
      <dgm:spPr/>
      <dgm:t>
        <a:bodyPr/>
        <a:lstStyle/>
        <a:p>
          <a:endParaRPr lang="en-US"/>
        </a:p>
      </dgm:t>
    </dgm:pt>
    <dgm:pt modelId="{879DBDA1-4B4C-5944-9313-D0E3906910A3}" type="sibTrans" cxnId="{B010AF59-DC9B-B84C-AD7C-8E953F8EFD65}">
      <dgm:prSet/>
      <dgm:spPr/>
      <dgm:t>
        <a:bodyPr/>
        <a:lstStyle/>
        <a:p>
          <a:endParaRPr lang="en-US"/>
        </a:p>
      </dgm:t>
    </dgm:pt>
    <dgm:pt modelId="{B37085C3-D99E-FA4C-9BB5-8B3D2028FAC5}">
      <dgm:prSet phldrT="[Text]"/>
      <dgm:spPr/>
      <dgm:t>
        <a:bodyPr/>
        <a:lstStyle/>
        <a:p>
          <a:r>
            <a:rPr lang="en-US" b="1" dirty="0" smtClean="0">
              <a:solidFill>
                <a:srgbClr val="0000FF"/>
              </a:solidFill>
            </a:rPr>
            <a:t>Clean</a:t>
          </a:r>
          <a:endParaRPr lang="en-US" b="1" dirty="0">
            <a:solidFill>
              <a:srgbClr val="0000FF"/>
            </a:solidFill>
          </a:endParaRPr>
        </a:p>
      </dgm:t>
    </dgm:pt>
    <dgm:pt modelId="{D68CAF03-9699-5D47-9ED9-BF2604B434D0}" type="parTrans" cxnId="{90AF4473-8C7B-AA48-8C05-DB810C20E8AC}">
      <dgm:prSet/>
      <dgm:spPr/>
      <dgm:t>
        <a:bodyPr/>
        <a:lstStyle/>
        <a:p>
          <a:endParaRPr lang="en-US"/>
        </a:p>
      </dgm:t>
    </dgm:pt>
    <dgm:pt modelId="{DA21FC34-2FFB-8E49-9B1C-54F2A8E9F0DB}" type="sibTrans" cxnId="{90AF4473-8C7B-AA48-8C05-DB810C20E8AC}">
      <dgm:prSet/>
      <dgm:spPr/>
      <dgm:t>
        <a:bodyPr/>
        <a:lstStyle/>
        <a:p>
          <a:endParaRPr lang="en-US"/>
        </a:p>
      </dgm:t>
    </dgm:pt>
    <dgm:pt modelId="{C20607EB-05E8-FB40-A02A-AE6E766AB4CA}" type="pres">
      <dgm:prSet presAssocID="{B8F14204-CDE9-5B4C-A12C-8AE7BBFEAE49}" presName="cycle" presStyleCnt="0">
        <dgm:presLayoutVars>
          <dgm:dir/>
          <dgm:resizeHandles val="exact"/>
        </dgm:presLayoutVars>
      </dgm:prSet>
      <dgm:spPr/>
      <dgm:t>
        <a:bodyPr/>
        <a:lstStyle/>
        <a:p>
          <a:endParaRPr lang="en-US"/>
        </a:p>
      </dgm:t>
    </dgm:pt>
    <dgm:pt modelId="{BB622906-6F3D-1048-BC58-05111389CAAF}" type="pres">
      <dgm:prSet presAssocID="{62EA0E63-858D-C449-8935-A063693E605B}" presName="dummy" presStyleCnt="0"/>
      <dgm:spPr/>
    </dgm:pt>
    <dgm:pt modelId="{4D86EC35-A763-E945-8BAD-6DAA6ED73447}" type="pres">
      <dgm:prSet presAssocID="{62EA0E63-858D-C449-8935-A063693E605B}" presName="node" presStyleLbl="revTx" presStyleIdx="0" presStyleCnt="3" custScaleY="45554" custRadScaleRad="92550" custRadScaleInc="23367">
        <dgm:presLayoutVars>
          <dgm:bulletEnabled val="1"/>
        </dgm:presLayoutVars>
      </dgm:prSet>
      <dgm:spPr/>
      <dgm:t>
        <a:bodyPr/>
        <a:lstStyle/>
        <a:p>
          <a:endParaRPr lang="en-US"/>
        </a:p>
      </dgm:t>
    </dgm:pt>
    <dgm:pt modelId="{A62D3974-F5B5-8941-A574-937004055BAB}" type="pres">
      <dgm:prSet presAssocID="{523A85B8-DF19-AF4D-BE78-1A4ADA9B9742}" presName="sibTrans" presStyleLbl="node1" presStyleIdx="0" presStyleCnt="3"/>
      <dgm:spPr/>
      <dgm:t>
        <a:bodyPr/>
        <a:lstStyle/>
        <a:p>
          <a:endParaRPr lang="en-US"/>
        </a:p>
      </dgm:t>
    </dgm:pt>
    <dgm:pt modelId="{9EE1229F-8667-5344-96E5-F3E217D23A20}" type="pres">
      <dgm:prSet presAssocID="{C7B71FD4-9089-A643-8E7C-5BEE0D5175FC}" presName="dummy" presStyleCnt="0"/>
      <dgm:spPr/>
    </dgm:pt>
    <dgm:pt modelId="{694DB08C-ACE4-6342-AD41-67F97AC8217B}" type="pres">
      <dgm:prSet presAssocID="{C7B71FD4-9089-A643-8E7C-5BEE0D5175FC}" presName="node" presStyleLbl="revTx" presStyleIdx="1" presStyleCnt="3">
        <dgm:presLayoutVars>
          <dgm:bulletEnabled val="1"/>
        </dgm:presLayoutVars>
      </dgm:prSet>
      <dgm:spPr/>
      <dgm:t>
        <a:bodyPr/>
        <a:lstStyle/>
        <a:p>
          <a:endParaRPr lang="en-US"/>
        </a:p>
      </dgm:t>
    </dgm:pt>
    <dgm:pt modelId="{E1A70EB3-6BE4-1648-815E-5BB275632862}" type="pres">
      <dgm:prSet presAssocID="{879DBDA1-4B4C-5944-9313-D0E3906910A3}" presName="sibTrans" presStyleLbl="node1" presStyleIdx="1" presStyleCnt="3"/>
      <dgm:spPr/>
      <dgm:t>
        <a:bodyPr/>
        <a:lstStyle/>
        <a:p>
          <a:endParaRPr lang="en-US"/>
        </a:p>
      </dgm:t>
    </dgm:pt>
    <dgm:pt modelId="{7341C3C0-66EA-C745-B52C-D2D640A8B414}" type="pres">
      <dgm:prSet presAssocID="{B37085C3-D99E-FA4C-9BB5-8B3D2028FAC5}" presName="dummy" presStyleCnt="0"/>
      <dgm:spPr/>
    </dgm:pt>
    <dgm:pt modelId="{0D845369-F744-B146-ACEE-4B701DD985C0}" type="pres">
      <dgm:prSet presAssocID="{B37085C3-D99E-FA4C-9BB5-8B3D2028FAC5}" presName="node" presStyleLbl="revTx" presStyleIdx="2" presStyleCnt="3" custScaleY="45554" custRadScaleRad="92550" custRadScaleInc="-23367">
        <dgm:presLayoutVars>
          <dgm:bulletEnabled val="1"/>
        </dgm:presLayoutVars>
      </dgm:prSet>
      <dgm:spPr/>
      <dgm:t>
        <a:bodyPr/>
        <a:lstStyle/>
        <a:p>
          <a:endParaRPr lang="en-US"/>
        </a:p>
      </dgm:t>
    </dgm:pt>
    <dgm:pt modelId="{7F628A61-062F-7845-8C46-EF85EE8B7527}" type="pres">
      <dgm:prSet presAssocID="{DA21FC34-2FFB-8E49-9B1C-54F2A8E9F0DB}" presName="sibTrans" presStyleLbl="node1" presStyleIdx="2" presStyleCnt="3"/>
      <dgm:spPr/>
      <dgm:t>
        <a:bodyPr/>
        <a:lstStyle/>
        <a:p>
          <a:endParaRPr lang="en-US"/>
        </a:p>
      </dgm:t>
    </dgm:pt>
  </dgm:ptLst>
  <dgm:cxnLst>
    <dgm:cxn modelId="{90AF4473-8C7B-AA48-8C05-DB810C20E8AC}" srcId="{B8F14204-CDE9-5B4C-A12C-8AE7BBFEAE49}" destId="{B37085C3-D99E-FA4C-9BB5-8B3D2028FAC5}" srcOrd="2" destOrd="0" parTransId="{D68CAF03-9699-5D47-9ED9-BF2604B434D0}" sibTransId="{DA21FC34-2FFB-8E49-9B1C-54F2A8E9F0DB}"/>
    <dgm:cxn modelId="{97FCF788-E069-3645-8346-D3E502CAF377}" type="presOf" srcId="{523A85B8-DF19-AF4D-BE78-1A4ADA9B9742}" destId="{A62D3974-F5B5-8941-A574-937004055BAB}" srcOrd="0" destOrd="0" presId="urn:microsoft.com/office/officeart/2005/8/layout/cycle1"/>
    <dgm:cxn modelId="{7033EE3E-72DB-E146-9C73-C4317BBC4CA5}" srcId="{B8F14204-CDE9-5B4C-A12C-8AE7BBFEAE49}" destId="{62EA0E63-858D-C449-8935-A063693E605B}" srcOrd="0" destOrd="0" parTransId="{18F82B87-575D-8C40-9307-54AB29ECCF41}" sibTransId="{523A85B8-DF19-AF4D-BE78-1A4ADA9B9742}"/>
    <dgm:cxn modelId="{8BF8BE7E-FCBD-9A4A-856F-8AC6862941B1}" type="presOf" srcId="{B37085C3-D99E-FA4C-9BB5-8B3D2028FAC5}" destId="{0D845369-F744-B146-ACEE-4B701DD985C0}" srcOrd="0" destOrd="0" presId="urn:microsoft.com/office/officeart/2005/8/layout/cycle1"/>
    <dgm:cxn modelId="{5B1C6646-10B6-F54F-BA77-39998D81F68A}" type="presOf" srcId="{879DBDA1-4B4C-5944-9313-D0E3906910A3}" destId="{E1A70EB3-6BE4-1648-815E-5BB275632862}" srcOrd="0" destOrd="0" presId="urn:microsoft.com/office/officeart/2005/8/layout/cycle1"/>
    <dgm:cxn modelId="{D40D8A0C-A153-8742-A79F-DB352AB6E188}" type="presOf" srcId="{62EA0E63-858D-C449-8935-A063693E605B}" destId="{4D86EC35-A763-E945-8BAD-6DAA6ED73447}" srcOrd="0" destOrd="0" presId="urn:microsoft.com/office/officeart/2005/8/layout/cycle1"/>
    <dgm:cxn modelId="{B010AF59-DC9B-B84C-AD7C-8E953F8EFD65}" srcId="{B8F14204-CDE9-5B4C-A12C-8AE7BBFEAE49}" destId="{C7B71FD4-9089-A643-8E7C-5BEE0D5175FC}" srcOrd="1" destOrd="0" parTransId="{54855579-5592-AE4A-8C6B-4CC015200E4F}" sibTransId="{879DBDA1-4B4C-5944-9313-D0E3906910A3}"/>
    <dgm:cxn modelId="{DF07BBE3-5619-9D4B-8AE5-19F190FF0BAE}" type="presOf" srcId="{DA21FC34-2FFB-8E49-9B1C-54F2A8E9F0DB}" destId="{7F628A61-062F-7845-8C46-EF85EE8B7527}" srcOrd="0" destOrd="0" presId="urn:microsoft.com/office/officeart/2005/8/layout/cycle1"/>
    <dgm:cxn modelId="{220456A3-690B-8343-9BA0-527D88E53918}" type="presOf" srcId="{C7B71FD4-9089-A643-8E7C-5BEE0D5175FC}" destId="{694DB08C-ACE4-6342-AD41-67F97AC8217B}" srcOrd="0" destOrd="0" presId="urn:microsoft.com/office/officeart/2005/8/layout/cycle1"/>
    <dgm:cxn modelId="{3DC3CD1E-FB9C-5D42-B2C8-1D521AEC50EC}" type="presOf" srcId="{B8F14204-CDE9-5B4C-A12C-8AE7BBFEAE49}" destId="{C20607EB-05E8-FB40-A02A-AE6E766AB4CA}" srcOrd="0" destOrd="0" presId="urn:microsoft.com/office/officeart/2005/8/layout/cycle1"/>
    <dgm:cxn modelId="{F4A45E7F-1894-5047-9D10-DF13F57A0A4A}" type="presParOf" srcId="{C20607EB-05E8-FB40-A02A-AE6E766AB4CA}" destId="{BB622906-6F3D-1048-BC58-05111389CAAF}" srcOrd="0" destOrd="0" presId="urn:microsoft.com/office/officeart/2005/8/layout/cycle1"/>
    <dgm:cxn modelId="{F27724BD-FCC8-E84E-8F0A-65E9BAB8EB58}" type="presParOf" srcId="{C20607EB-05E8-FB40-A02A-AE6E766AB4CA}" destId="{4D86EC35-A763-E945-8BAD-6DAA6ED73447}" srcOrd="1" destOrd="0" presId="urn:microsoft.com/office/officeart/2005/8/layout/cycle1"/>
    <dgm:cxn modelId="{95A1D7C4-67F3-D243-9DCA-4A82035E1D02}" type="presParOf" srcId="{C20607EB-05E8-FB40-A02A-AE6E766AB4CA}" destId="{A62D3974-F5B5-8941-A574-937004055BAB}" srcOrd="2" destOrd="0" presId="urn:microsoft.com/office/officeart/2005/8/layout/cycle1"/>
    <dgm:cxn modelId="{4C2A80C3-127D-364A-97C9-C61C5C8DA581}" type="presParOf" srcId="{C20607EB-05E8-FB40-A02A-AE6E766AB4CA}" destId="{9EE1229F-8667-5344-96E5-F3E217D23A20}" srcOrd="3" destOrd="0" presId="urn:microsoft.com/office/officeart/2005/8/layout/cycle1"/>
    <dgm:cxn modelId="{476BAA99-5073-6C4F-9604-2DC291405630}" type="presParOf" srcId="{C20607EB-05E8-FB40-A02A-AE6E766AB4CA}" destId="{694DB08C-ACE4-6342-AD41-67F97AC8217B}" srcOrd="4" destOrd="0" presId="urn:microsoft.com/office/officeart/2005/8/layout/cycle1"/>
    <dgm:cxn modelId="{F6F7AD7E-51CF-7346-8EC6-B490932389EE}" type="presParOf" srcId="{C20607EB-05E8-FB40-A02A-AE6E766AB4CA}" destId="{E1A70EB3-6BE4-1648-815E-5BB275632862}" srcOrd="5" destOrd="0" presId="urn:microsoft.com/office/officeart/2005/8/layout/cycle1"/>
    <dgm:cxn modelId="{20DF51D8-9A81-204D-A73F-8617F8E69233}" type="presParOf" srcId="{C20607EB-05E8-FB40-A02A-AE6E766AB4CA}" destId="{7341C3C0-66EA-C745-B52C-D2D640A8B414}" srcOrd="6" destOrd="0" presId="urn:microsoft.com/office/officeart/2005/8/layout/cycle1"/>
    <dgm:cxn modelId="{7BD363A3-E328-284A-84C4-25E2C85C186C}" type="presParOf" srcId="{C20607EB-05E8-FB40-A02A-AE6E766AB4CA}" destId="{0D845369-F744-B146-ACEE-4B701DD985C0}" srcOrd="7" destOrd="0" presId="urn:microsoft.com/office/officeart/2005/8/layout/cycle1"/>
    <dgm:cxn modelId="{858F83BB-9C9D-4A45-B9DD-9A77CA207E77}" type="presParOf" srcId="{C20607EB-05E8-FB40-A02A-AE6E766AB4CA}" destId="{7F628A61-062F-7845-8C46-EF85EE8B7527}" srcOrd="8"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8F14204-CDE9-5B4C-A12C-8AE7BBFEAE49}" type="doc">
      <dgm:prSet loTypeId="urn:microsoft.com/office/officeart/2005/8/layout/cycle1" loCatId="" qsTypeId="urn:microsoft.com/office/officeart/2005/8/quickstyle/simple4" qsCatId="simple" csTypeId="urn:microsoft.com/office/officeart/2005/8/colors/accent1_2" csCatId="accent1" phldr="1"/>
      <dgm:spPr/>
      <dgm:t>
        <a:bodyPr/>
        <a:lstStyle/>
        <a:p>
          <a:endParaRPr lang="en-US"/>
        </a:p>
      </dgm:t>
    </dgm:pt>
    <dgm:pt modelId="{62EA0E63-858D-C449-8935-A063693E605B}">
      <dgm:prSet phldrT="[Text]"/>
      <dgm:spPr/>
      <dgm:t>
        <a:bodyPr/>
        <a:lstStyle/>
        <a:p>
          <a:r>
            <a:rPr lang="en-US" b="1" dirty="0" smtClean="0">
              <a:solidFill>
                <a:srgbClr val="FF0000"/>
              </a:solidFill>
            </a:rPr>
            <a:t>Red</a:t>
          </a:r>
          <a:endParaRPr lang="en-US" b="1" dirty="0">
            <a:solidFill>
              <a:srgbClr val="FF0000"/>
            </a:solidFill>
          </a:endParaRPr>
        </a:p>
      </dgm:t>
    </dgm:pt>
    <dgm:pt modelId="{18F82B87-575D-8C40-9307-54AB29ECCF41}" type="parTrans" cxnId="{7033EE3E-72DB-E146-9C73-C4317BBC4CA5}">
      <dgm:prSet/>
      <dgm:spPr/>
      <dgm:t>
        <a:bodyPr/>
        <a:lstStyle/>
        <a:p>
          <a:endParaRPr lang="en-US"/>
        </a:p>
      </dgm:t>
    </dgm:pt>
    <dgm:pt modelId="{523A85B8-DF19-AF4D-BE78-1A4ADA9B9742}" type="sibTrans" cxnId="{7033EE3E-72DB-E146-9C73-C4317BBC4CA5}">
      <dgm:prSet/>
      <dgm:spPr/>
      <dgm:t>
        <a:bodyPr/>
        <a:lstStyle/>
        <a:p>
          <a:endParaRPr lang="en-US"/>
        </a:p>
      </dgm:t>
    </dgm:pt>
    <dgm:pt modelId="{C7B71FD4-9089-A643-8E7C-5BEE0D5175FC}">
      <dgm:prSet phldrT="[Text]"/>
      <dgm:spPr/>
      <dgm:t>
        <a:bodyPr/>
        <a:lstStyle/>
        <a:p>
          <a:r>
            <a:rPr lang="en-US" b="1" smtClean="0">
              <a:solidFill>
                <a:srgbClr val="008000"/>
              </a:solidFill>
            </a:rPr>
            <a:t>Green</a:t>
          </a:r>
          <a:endParaRPr lang="en-US" b="1" dirty="0">
            <a:solidFill>
              <a:srgbClr val="008000"/>
            </a:solidFill>
          </a:endParaRPr>
        </a:p>
      </dgm:t>
    </dgm:pt>
    <dgm:pt modelId="{54855579-5592-AE4A-8C6B-4CC015200E4F}" type="parTrans" cxnId="{B010AF59-DC9B-B84C-AD7C-8E953F8EFD65}">
      <dgm:prSet/>
      <dgm:spPr/>
      <dgm:t>
        <a:bodyPr/>
        <a:lstStyle/>
        <a:p>
          <a:endParaRPr lang="en-US"/>
        </a:p>
      </dgm:t>
    </dgm:pt>
    <dgm:pt modelId="{879DBDA1-4B4C-5944-9313-D0E3906910A3}" type="sibTrans" cxnId="{B010AF59-DC9B-B84C-AD7C-8E953F8EFD65}">
      <dgm:prSet/>
      <dgm:spPr/>
      <dgm:t>
        <a:bodyPr/>
        <a:lstStyle/>
        <a:p>
          <a:endParaRPr lang="en-US"/>
        </a:p>
      </dgm:t>
    </dgm:pt>
    <dgm:pt modelId="{B37085C3-D99E-FA4C-9BB5-8B3D2028FAC5}">
      <dgm:prSet phldrT="[Text]"/>
      <dgm:spPr/>
      <dgm:t>
        <a:bodyPr/>
        <a:lstStyle/>
        <a:p>
          <a:r>
            <a:rPr lang="en-US" b="1" dirty="0" smtClean="0">
              <a:solidFill>
                <a:srgbClr val="0000FF"/>
              </a:solidFill>
            </a:rPr>
            <a:t>Clean</a:t>
          </a:r>
          <a:endParaRPr lang="en-US" b="1" dirty="0">
            <a:solidFill>
              <a:srgbClr val="0000FF"/>
            </a:solidFill>
          </a:endParaRPr>
        </a:p>
      </dgm:t>
    </dgm:pt>
    <dgm:pt modelId="{D68CAF03-9699-5D47-9ED9-BF2604B434D0}" type="parTrans" cxnId="{90AF4473-8C7B-AA48-8C05-DB810C20E8AC}">
      <dgm:prSet/>
      <dgm:spPr/>
      <dgm:t>
        <a:bodyPr/>
        <a:lstStyle/>
        <a:p>
          <a:endParaRPr lang="en-US"/>
        </a:p>
      </dgm:t>
    </dgm:pt>
    <dgm:pt modelId="{DA21FC34-2FFB-8E49-9B1C-54F2A8E9F0DB}" type="sibTrans" cxnId="{90AF4473-8C7B-AA48-8C05-DB810C20E8AC}">
      <dgm:prSet/>
      <dgm:spPr/>
      <dgm:t>
        <a:bodyPr/>
        <a:lstStyle/>
        <a:p>
          <a:endParaRPr lang="en-US"/>
        </a:p>
      </dgm:t>
    </dgm:pt>
    <dgm:pt modelId="{C20607EB-05E8-FB40-A02A-AE6E766AB4CA}" type="pres">
      <dgm:prSet presAssocID="{B8F14204-CDE9-5B4C-A12C-8AE7BBFEAE49}" presName="cycle" presStyleCnt="0">
        <dgm:presLayoutVars>
          <dgm:dir/>
          <dgm:resizeHandles val="exact"/>
        </dgm:presLayoutVars>
      </dgm:prSet>
      <dgm:spPr/>
      <dgm:t>
        <a:bodyPr/>
        <a:lstStyle/>
        <a:p>
          <a:endParaRPr lang="en-US"/>
        </a:p>
      </dgm:t>
    </dgm:pt>
    <dgm:pt modelId="{BB622906-6F3D-1048-BC58-05111389CAAF}" type="pres">
      <dgm:prSet presAssocID="{62EA0E63-858D-C449-8935-A063693E605B}" presName="dummy" presStyleCnt="0"/>
      <dgm:spPr/>
    </dgm:pt>
    <dgm:pt modelId="{4D86EC35-A763-E945-8BAD-6DAA6ED73447}" type="pres">
      <dgm:prSet presAssocID="{62EA0E63-858D-C449-8935-A063693E605B}" presName="node" presStyleLbl="revTx" presStyleIdx="0" presStyleCnt="3" custScaleY="45554" custRadScaleRad="92550" custRadScaleInc="23367">
        <dgm:presLayoutVars>
          <dgm:bulletEnabled val="1"/>
        </dgm:presLayoutVars>
      </dgm:prSet>
      <dgm:spPr/>
      <dgm:t>
        <a:bodyPr/>
        <a:lstStyle/>
        <a:p>
          <a:endParaRPr lang="en-US"/>
        </a:p>
      </dgm:t>
    </dgm:pt>
    <dgm:pt modelId="{A62D3974-F5B5-8941-A574-937004055BAB}" type="pres">
      <dgm:prSet presAssocID="{523A85B8-DF19-AF4D-BE78-1A4ADA9B9742}" presName="sibTrans" presStyleLbl="node1" presStyleIdx="0" presStyleCnt="3"/>
      <dgm:spPr/>
      <dgm:t>
        <a:bodyPr/>
        <a:lstStyle/>
        <a:p>
          <a:endParaRPr lang="en-US"/>
        </a:p>
      </dgm:t>
    </dgm:pt>
    <dgm:pt modelId="{9EE1229F-8667-5344-96E5-F3E217D23A20}" type="pres">
      <dgm:prSet presAssocID="{C7B71FD4-9089-A643-8E7C-5BEE0D5175FC}" presName="dummy" presStyleCnt="0"/>
      <dgm:spPr/>
    </dgm:pt>
    <dgm:pt modelId="{694DB08C-ACE4-6342-AD41-67F97AC8217B}" type="pres">
      <dgm:prSet presAssocID="{C7B71FD4-9089-A643-8E7C-5BEE0D5175FC}" presName="node" presStyleLbl="revTx" presStyleIdx="1" presStyleCnt="3">
        <dgm:presLayoutVars>
          <dgm:bulletEnabled val="1"/>
        </dgm:presLayoutVars>
      </dgm:prSet>
      <dgm:spPr/>
      <dgm:t>
        <a:bodyPr/>
        <a:lstStyle/>
        <a:p>
          <a:endParaRPr lang="en-US"/>
        </a:p>
      </dgm:t>
    </dgm:pt>
    <dgm:pt modelId="{E1A70EB3-6BE4-1648-815E-5BB275632862}" type="pres">
      <dgm:prSet presAssocID="{879DBDA1-4B4C-5944-9313-D0E3906910A3}" presName="sibTrans" presStyleLbl="node1" presStyleIdx="1" presStyleCnt="3"/>
      <dgm:spPr/>
      <dgm:t>
        <a:bodyPr/>
        <a:lstStyle/>
        <a:p>
          <a:endParaRPr lang="en-US"/>
        </a:p>
      </dgm:t>
    </dgm:pt>
    <dgm:pt modelId="{7341C3C0-66EA-C745-B52C-D2D640A8B414}" type="pres">
      <dgm:prSet presAssocID="{B37085C3-D99E-FA4C-9BB5-8B3D2028FAC5}" presName="dummy" presStyleCnt="0"/>
      <dgm:spPr/>
    </dgm:pt>
    <dgm:pt modelId="{0D845369-F744-B146-ACEE-4B701DD985C0}" type="pres">
      <dgm:prSet presAssocID="{B37085C3-D99E-FA4C-9BB5-8B3D2028FAC5}" presName="node" presStyleLbl="revTx" presStyleIdx="2" presStyleCnt="3" custScaleY="45554" custRadScaleRad="92550" custRadScaleInc="-23367">
        <dgm:presLayoutVars>
          <dgm:bulletEnabled val="1"/>
        </dgm:presLayoutVars>
      </dgm:prSet>
      <dgm:spPr/>
      <dgm:t>
        <a:bodyPr/>
        <a:lstStyle/>
        <a:p>
          <a:endParaRPr lang="en-US"/>
        </a:p>
      </dgm:t>
    </dgm:pt>
    <dgm:pt modelId="{7F628A61-062F-7845-8C46-EF85EE8B7527}" type="pres">
      <dgm:prSet presAssocID="{DA21FC34-2FFB-8E49-9B1C-54F2A8E9F0DB}" presName="sibTrans" presStyleLbl="node1" presStyleIdx="2" presStyleCnt="3"/>
      <dgm:spPr/>
      <dgm:t>
        <a:bodyPr/>
        <a:lstStyle/>
        <a:p>
          <a:endParaRPr lang="en-US"/>
        </a:p>
      </dgm:t>
    </dgm:pt>
  </dgm:ptLst>
  <dgm:cxnLst>
    <dgm:cxn modelId="{90AF4473-8C7B-AA48-8C05-DB810C20E8AC}" srcId="{B8F14204-CDE9-5B4C-A12C-8AE7BBFEAE49}" destId="{B37085C3-D99E-FA4C-9BB5-8B3D2028FAC5}" srcOrd="2" destOrd="0" parTransId="{D68CAF03-9699-5D47-9ED9-BF2604B434D0}" sibTransId="{DA21FC34-2FFB-8E49-9B1C-54F2A8E9F0DB}"/>
    <dgm:cxn modelId="{F82BC039-FE61-484E-81BB-0AA282391DEF}" type="presOf" srcId="{523A85B8-DF19-AF4D-BE78-1A4ADA9B9742}" destId="{A62D3974-F5B5-8941-A574-937004055BAB}" srcOrd="0" destOrd="0" presId="urn:microsoft.com/office/officeart/2005/8/layout/cycle1"/>
    <dgm:cxn modelId="{073C2F89-BD3B-6C4D-B06F-DEF4AE561985}" type="presOf" srcId="{C7B71FD4-9089-A643-8E7C-5BEE0D5175FC}" destId="{694DB08C-ACE4-6342-AD41-67F97AC8217B}" srcOrd="0" destOrd="0" presId="urn:microsoft.com/office/officeart/2005/8/layout/cycle1"/>
    <dgm:cxn modelId="{7033EE3E-72DB-E146-9C73-C4317BBC4CA5}" srcId="{B8F14204-CDE9-5B4C-A12C-8AE7BBFEAE49}" destId="{62EA0E63-858D-C449-8935-A063693E605B}" srcOrd="0" destOrd="0" parTransId="{18F82B87-575D-8C40-9307-54AB29ECCF41}" sibTransId="{523A85B8-DF19-AF4D-BE78-1A4ADA9B9742}"/>
    <dgm:cxn modelId="{BE59FF0A-984C-104B-98E2-A56A552F1995}" type="presOf" srcId="{B8F14204-CDE9-5B4C-A12C-8AE7BBFEAE49}" destId="{C20607EB-05E8-FB40-A02A-AE6E766AB4CA}" srcOrd="0" destOrd="0" presId="urn:microsoft.com/office/officeart/2005/8/layout/cycle1"/>
    <dgm:cxn modelId="{B010AF59-DC9B-B84C-AD7C-8E953F8EFD65}" srcId="{B8F14204-CDE9-5B4C-A12C-8AE7BBFEAE49}" destId="{C7B71FD4-9089-A643-8E7C-5BEE0D5175FC}" srcOrd="1" destOrd="0" parTransId="{54855579-5592-AE4A-8C6B-4CC015200E4F}" sibTransId="{879DBDA1-4B4C-5944-9313-D0E3906910A3}"/>
    <dgm:cxn modelId="{8137831F-F249-1A48-ABF7-5DAA946BE873}" type="presOf" srcId="{879DBDA1-4B4C-5944-9313-D0E3906910A3}" destId="{E1A70EB3-6BE4-1648-815E-5BB275632862}" srcOrd="0" destOrd="0" presId="urn:microsoft.com/office/officeart/2005/8/layout/cycle1"/>
    <dgm:cxn modelId="{1374EE9E-2467-A84C-9785-F4D82BD9F2B2}" type="presOf" srcId="{DA21FC34-2FFB-8E49-9B1C-54F2A8E9F0DB}" destId="{7F628A61-062F-7845-8C46-EF85EE8B7527}" srcOrd="0" destOrd="0" presId="urn:microsoft.com/office/officeart/2005/8/layout/cycle1"/>
    <dgm:cxn modelId="{E3D91653-EF5C-3948-91E7-A3F7ACCDBD03}" type="presOf" srcId="{62EA0E63-858D-C449-8935-A063693E605B}" destId="{4D86EC35-A763-E945-8BAD-6DAA6ED73447}" srcOrd="0" destOrd="0" presId="urn:microsoft.com/office/officeart/2005/8/layout/cycle1"/>
    <dgm:cxn modelId="{48A074D0-665E-AC40-B29E-7F8A980F3915}" type="presOf" srcId="{B37085C3-D99E-FA4C-9BB5-8B3D2028FAC5}" destId="{0D845369-F744-B146-ACEE-4B701DD985C0}" srcOrd="0" destOrd="0" presId="urn:microsoft.com/office/officeart/2005/8/layout/cycle1"/>
    <dgm:cxn modelId="{0530F866-E501-A341-AEDE-CABD502EA850}" type="presParOf" srcId="{C20607EB-05E8-FB40-A02A-AE6E766AB4CA}" destId="{BB622906-6F3D-1048-BC58-05111389CAAF}" srcOrd="0" destOrd="0" presId="urn:microsoft.com/office/officeart/2005/8/layout/cycle1"/>
    <dgm:cxn modelId="{B601D764-B4DE-9F43-8213-C4805D610A9D}" type="presParOf" srcId="{C20607EB-05E8-FB40-A02A-AE6E766AB4CA}" destId="{4D86EC35-A763-E945-8BAD-6DAA6ED73447}" srcOrd="1" destOrd="0" presId="urn:microsoft.com/office/officeart/2005/8/layout/cycle1"/>
    <dgm:cxn modelId="{FE85EFF3-4A0E-D747-9659-578FCEBBBEB5}" type="presParOf" srcId="{C20607EB-05E8-FB40-A02A-AE6E766AB4CA}" destId="{A62D3974-F5B5-8941-A574-937004055BAB}" srcOrd="2" destOrd="0" presId="urn:microsoft.com/office/officeart/2005/8/layout/cycle1"/>
    <dgm:cxn modelId="{07BE085D-CBD8-5D46-AE3C-2BE45BFDCB2D}" type="presParOf" srcId="{C20607EB-05E8-FB40-A02A-AE6E766AB4CA}" destId="{9EE1229F-8667-5344-96E5-F3E217D23A20}" srcOrd="3" destOrd="0" presId="urn:microsoft.com/office/officeart/2005/8/layout/cycle1"/>
    <dgm:cxn modelId="{0EF479A3-1074-314D-9E5C-330A672B29B8}" type="presParOf" srcId="{C20607EB-05E8-FB40-A02A-AE6E766AB4CA}" destId="{694DB08C-ACE4-6342-AD41-67F97AC8217B}" srcOrd="4" destOrd="0" presId="urn:microsoft.com/office/officeart/2005/8/layout/cycle1"/>
    <dgm:cxn modelId="{65B66E3B-DDB6-E04D-B226-11AA8453FAFC}" type="presParOf" srcId="{C20607EB-05E8-FB40-A02A-AE6E766AB4CA}" destId="{E1A70EB3-6BE4-1648-815E-5BB275632862}" srcOrd="5" destOrd="0" presId="urn:microsoft.com/office/officeart/2005/8/layout/cycle1"/>
    <dgm:cxn modelId="{C5834E09-63A2-B040-81DB-698F16D3DF49}" type="presParOf" srcId="{C20607EB-05E8-FB40-A02A-AE6E766AB4CA}" destId="{7341C3C0-66EA-C745-B52C-D2D640A8B414}" srcOrd="6" destOrd="0" presId="urn:microsoft.com/office/officeart/2005/8/layout/cycle1"/>
    <dgm:cxn modelId="{B6F8DA31-2EBF-6A4B-B6F3-556DE0C76B22}" type="presParOf" srcId="{C20607EB-05E8-FB40-A02A-AE6E766AB4CA}" destId="{0D845369-F744-B146-ACEE-4B701DD985C0}" srcOrd="7" destOrd="0" presId="urn:microsoft.com/office/officeart/2005/8/layout/cycle1"/>
    <dgm:cxn modelId="{74D69B6B-6515-4843-BE78-7E314E82ABA5}" type="presParOf" srcId="{C20607EB-05E8-FB40-A02A-AE6E766AB4CA}" destId="{7F628A61-062F-7845-8C46-EF85EE8B7527}" srcOrd="8"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8F14204-CDE9-5B4C-A12C-8AE7BBFEAE49}" type="doc">
      <dgm:prSet loTypeId="urn:microsoft.com/office/officeart/2005/8/layout/cycle1" loCatId="" qsTypeId="urn:microsoft.com/office/officeart/2005/8/quickstyle/simple4" qsCatId="simple" csTypeId="urn:microsoft.com/office/officeart/2005/8/colors/accent1_2" csCatId="accent1" phldr="1"/>
      <dgm:spPr/>
      <dgm:t>
        <a:bodyPr/>
        <a:lstStyle/>
        <a:p>
          <a:endParaRPr lang="en-US"/>
        </a:p>
      </dgm:t>
    </dgm:pt>
    <dgm:pt modelId="{62EA0E63-858D-C449-8935-A063693E605B}">
      <dgm:prSet phldrT="[Text]"/>
      <dgm:spPr/>
      <dgm:t>
        <a:bodyPr/>
        <a:lstStyle/>
        <a:p>
          <a:r>
            <a:rPr lang="en-US" b="1" dirty="0" smtClean="0">
              <a:solidFill>
                <a:srgbClr val="FF0000"/>
              </a:solidFill>
            </a:rPr>
            <a:t>Red</a:t>
          </a:r>
          <a:endParaRPr lang="en-US" b="1" dirty="0">
            <a:solidFill>
              <a:srgbClr val="FF0000"/>
            </a:solidFill>
          </a:endParaRPr>
        </a:p>
      </dgm:t>
    </dgm:pt>
    <dgm:pt modelId="{18F82B87-575D-8C40-9307-54AB29ECCF41}" type="parTrans" cxnId="{7033EE3E-72DB-E146-9C73-C4317BBC4CA5}">
      <dgm:prSet/>
      <dgm:spPr/>
      <dgm:t>
        <a:bodyPr/>
        <a:lstStyle/>
        <a:p>
          <a:endParaRPr lang="en-US"/>
        </a:p>
      </dgm:t>
    </dgm:pt>
    <dgm:pt modelId="{523A85B8-DF19-AF4D-BE78-1A4ADA9B9742}" type="sibTrans" cxnId="{7033EE3E-72DB-E146-9C73-C4317BBC4CA5}">
      <dgm:prSet/>
      <dgm:spPr/>
      <dgm:t>
        <a:bodyPr/>
        <a:lstStyle/>
        <a:p>
          <a:endParaRPr lang="en-US"/>
        </a:p>
      </dgm:t>
    </dgm:pt>
    <dgm:pt modelId="{C7B71FD4-9089-A643-8E7C-5BEE0D5175FC}">
      <dgm:prSet phldrT="[Text]"/>
      <dgm:spPr/>
      <dgm:t>
        <a:bodyPr/>
        <a:lstStyle/>
        <a:p>
          <a:r>
            <a:rPr lang="en-US" b="1" smtClean="0">
              <a:solidFill>
                <a:srgbClr val="008000"/>
              </a:solidFill>
            </a:rPr>
            <a:t>Green</a:t>
          </a:r>
          <a:endParaRPr lang="en-US" b="1" dirty="0">
            <a:solidFill>
              <a:srgbClr val="008000"/>
            </a:solidFill>
          </a:endParaRPr>
        </a:p>
      </dgm:t>
    </dgm:pt>
    <dgm:pt modelId="{54855579-5592-AE4A-8C6B-4CC015200E4F}" type="parTrans" cxnId="{B010AF59-DC9B-B84C-AD7C-8E953F8EFD65}">
      <dgm:prSet/>
      <dgm:spPr/>
      <dgm:t>
        <a:bodyPr/>
        <a:lstStyle/>
        <a:p>
          <a:endParaRPr lang="en-US"/>
        </a:p>
      </dgm:t>
    </dgm:pt>
    <dgm:pt modelId="{879DBDA1-4B4C-5944-9313-D0E3906910A3}" type="sibTrans" cxnId="{B010AF59-DC9B-B84C-AD7C-8E953F8EFD65}">
      <dgm:prSet/>
      <dgm:spPr/>
      <dgm:t>
        <a:bodyPr/>
        <a:lstStyle/>
        <a:p>
          <a:endParaRPr lang="en-US"/>
        </a:p>
      </dgm:t>
    </dgm:pt>
    <dgm:pt modelId="{B37085C3-D99E-FA4C-9BB5-8B3D2028FAC5}">
      <dgm:prSet phldrT="[Text]"/>
      <dgm:spPr/>
      <dgm:t>
        <a:bodyPr/>
        <a:lstStyle/>
        <a:p>
          <a:r>
            <a:rPr lang="en-US" b="1" dirty="0" smtClean="0">
              <a:solidFill>
                <a:srgbClr val="0000FF"/>
              </a:solidFill>
            </a:rPr>
            <a:t>Clean</a:t>
          </a:r>
          <a:endParaRPr lang="en-US" b="1" dirty="0">
            <a:solidFill>
              <a:srgbClr val="0000FF"/>
            </a:solidFill>
          </a:endParaRPr>
        </a:p>
      </dgm:t>
    </dgm:pt>
    <dgm:pt modelId="{D68CAF03-9699-5D47-9ED9-BF2604B434D0}" type="parTrans" cxnId="{90AF4473-8C7B-AA48-8C05-DB810C20E8AC}">
      <dgm:prSet/>
      <dgm:spPr/>
      <dgm:t>
        <a:bodyPr/>
        <a:lstStyle/>
        <a:p>
          <a:endParaRPr lang="en-US"/>
        </a:p>
      </dgm:t>
    </dgm:pt>
    <dgm:pt modelId="{DA21FC34-2FFB-8E49-9B1C-54F2A8E9F0DB}" type="sibTrans" cxnId="{90AF4473-8C7B-AA48-8C05-DB810C20E8AC}">
      <dgm:prSet/>
      <dgm:spPr/>
      <dgm:t>
        <a:bodyPr/>
        <a:lstStyle/>
        <a:p>
          <a:endParaRPr lang="en-US"/>
        </a:p>
      </dgm:t>
    </dgm:pt>
    <dgm:pt modelId="{C20607EB-05E8-FB40-A02A-AE6E766AB4CA}" type="pres">
      <dgm:prSet presAssocID="{B8F14204-CDE9-5B4C-A12C-8AE7BBFEAE49}" presName="cycle" presStyleCnt="0">
        <dgm:presLayoutVars>
          <dgm:dir/>
          <dgm:resizeHandles val="exact"/>
        </dgm:presLayoutVars>
      </dgm:prSet>
      <dgm:spPr/>
      <dgm:t>
        <a:bodyPr/>
        <a:lstStyle/>
        <a:p>
          <a:endParaRPr lang="en-US"/>
        </a:p>
      </dgm:t>
    </dgm:pt>
    <dgm:pt modelId="{BB622906-6F3D-1048-BC58-05111389CAAF}" type="pres">
      <dgm:prSet presAssocID="{62EA0E63-858D-C449-8935-A063693E605B}" presName="dummy" presStyleCnt="0"/>
      <dgm:spPr/>
    </dgm:pt>
    <dgm:pt modelId="{4D86EC35-A763-E945-8BAD-6DAA6ED73447}" type="pres">
      <dgm:prSet presAssocID="{62EA0E63-858D-C449-8935-A063693E605B}" presName="node" presStyleLbl="revTx" presStyleIdx="0" presStyleCnt="3" custScaleY="45554" custRadScaleRad="92550" custRadScaleInc="23367">
        <dgm:presLayoutVars>
          <dgm:bulletEnabled val="1"/>
        </dgm:presLayoutVars>
      </dgm:prSet>
      <dgm:spPr/>
      <dgm:t>
        <a:bodyPr/>
        <a:lstStyle/>
        <a:p>
          <a:endParaRPr lang="en-US"/>
        </a:p>
      </dgm:t>
    </dgm:pt>
    <dgm:pt modelId="{A62D3974-F5B5-8941-A574-937004055BAB}" type="pres">
      <dgm:prSet presAssocID="{523A85B8-DF19-AF4D-BE78-1A4ADA9B9742}" presName="sibTrans" presStyleLbl="node1" presStyleIdx="0" presStyleCnt="3"/>
      <dgm:spPr/>
      <dgm:t>
        <a:bodyPr/>
        <a:lstStyle/>
        <a:p>
          <a:endParaRPr lang="en-US"/>
        </a:p>
      </dgm:t>
    </dgm:pt>
    <dgm:pt modelId="{9EE1229F-8667-5344-96E5-F3E217D23A20}" type="pres">
      <dgm:prSet presAssocID="{C7B71FD4-9089-A643-8E7C-5BEE0D5175FC}" presName="dummy" presStyleCnt="0"/>
      <dgm:spPr/>
    </dgm:pt>
    <dgm:pt modelId="{694DB08C-ACE4-6342-AD41-67F97AC8217B}" type="pres">
      <dgm:prSet presAssocID="{C7B71FD4-9089-A643-8E7C-5BEE0D5175FC}" presName="node" presStyleLbl="revTx" presStyleIdx="1" presStyleCnt="3">
        <dgm:presLayoutVars>
          <dgm:bulletEnabled val="1"/>
        </dgm:presLayoutVars>
      </dgm:prSet>
      <dgm:spPr/>
      <dgm:t>
        <a:bodyPr/>
        <a:lstStyle/>
        <a:p>
          <a:endParaRPr lang="en-US"/>
        </a:p>
      </dgm:t>
    </dgm:pt>
    <dgm:pt modelId="{E1A70EB3-6BE4-1648-815E-5BB275632862}" type="pres">
      <dgm:prSet presAssocID="{879DBDA1-4B4C-5944-9313-D0E3906910A3}" presName="sibTrans" presStyleLbl="node1" presStyleIdx="1" presStyleCnt="3"/>
      <dgm:spPr/>
      <dgm:t>
        <a:bodyPr/>
        <a:lstStyle/>
        <a:p>
          <a:endParaRPr lang="en-US"/>
        </a:p>
      </dgm:t>
    </dgm:pt>
    <dgm:pt modelId="{7341C3C0-66EA-C745-B52C-D2D640A8B414}" type="pres">
      <dgm:prSet presAssocID="{B37085C3-D99E-FA4C-9BB5-8B3D2028FAC5}" presName="dummy" presStyleCnt="0"/>
      <dgm:spPr/>
    </dgm:pt>
    <dgm:pt modelId="{0D845369-F744-B146-ACEE-4B701DD985C0}" type="pres">
      <dgm:prSet presAssocID="{B37085C3-D99E-FA4C-9BB5-8B3D2028FAC5}" presName="node" presStyleLbl="revTx" presStyleIdx="2" presStyleCnt="3" custScaleY="45554" custRadScaleRad="92550" custRadScaleInc="-23367">
        <dgm:presLayoutVars>
          <dgm:bulletEnabled val="1"/>
        </dgm:presLayoutVars>
      </dgm:prSet>
      <dgm:spPr/>
      <dgm:t>
        <a:bodyPr/>
        <a:lstStyle/>
        <a:p>
          <a:endParaRPr lang="en-US"/>
        </a:p>
      </dgm:t>
    </dgm:pt>
    <dgm:pt modelId="{7F628A61-062F-7845-8C46-EF85EE8B7527}" type="pres">
      <dgm:prSet presAssocID="{DA21FC34-2FFB-8E49-9B1C-54F2A8E9F0DB}" presName="sibTrans" presStyleLbl="node1" presStyleIdx="2" presStyleCnt="3"/>
      <dgm:spPr/>
      <dgm:t>
        <a:bodyPr/>
        <a:lstStyle/>
        <a:p>
          <a:endParaRPr lang="en-US"/>
        </a:p>
      </dgm:t>
    </dgm:pt>
  </dgm:ptLst>
  <dgm:cxnLst>
    <dgm:cxn modelId="{90AF4473-8C7B-AA48-8C05-DB810C20E8AC}" srcId="{B8F14204-CDE9-5B4C-A12C-8AE7BBFEAE49}" destId="{B37085C3-D99E-FA4C-9BB5-8B3D2028FAC5}" srcOrd="2" destOrd="0" parTransId="{D68CAF03-9699-5D47-9ED9-BF2604B434D0}" sibTransId="{DA21FC34-2FFB-8E49-9B1C-54F2A8E9F0DB}"/>
    <dgm:cxn modelId="{F2934166-EB1D-4A48-A62D-A4B059030B30}" type="presOf" srcId="{C7B71FD4-9089-A643-8E7C-5BEE0D5175FC}" destId="{694DB08C-ACE4-6342-AD41-67F97AC8217B}" srcOrd="0" destOrd="0" presId="urn:microsoft.com/office/officeart/2005/8/layout/cycle1"/>
    <dgm:cxn modelId="{6671D871-037F-7B4D-A91D-A990F2FADE98}" type="presOf" srcId="{B8F14204-CDE9-5B4C-A12C-8AE7BBFEAE49}" destId="{C20607EB-05E8-FB40-A02A-AE6E766AB4CA}" srcOrd="0" destOrd="0" presId="urn:microsoft.com/office/officeart/2005/8/layout/cycle1"/>
    <dgm:cxn modelId="{7033EE3E-72DB-E146-9C73-C4317BBC4CA5}" srcId="{B8F14204-CDE9-5B4C-A12C-8AE7BBFEAE49}" destId="{62EA0E63-858D-C449-8935-A063693E605B}" srcOrd="0" destOrd="0" parTransId="{18F82B87-575D-8C40-9307-54AB29ECCF41}" sibTransId="{523A85B8-DF19-AF4D-BE78-1A4ADA9B9742}"/>
    <dgm:cxn modelId="{121CAD36-4A7D-9248-949D-DBA933F899C1}" type="presOf" srcId="{DA21FC34-2FFB-8E49-9B1C-54F2A8E9F0DB}" destId="{7F628A61-062F-7845-8C46-EF85EE8B7527}" srcOrd="0" destOrd="0" presId="urn:microsoft.com/office/officeart/2005/8/layout/cycle1"/>
    <dgm:cxn modelId="{B56B6E67-C232-E047-940E-A0E782189043}" type="presOf" srcId="{523A85B8-DF19-AF4D-BE78-1A4ADA9B9742}" destId="{A62D3974-F5B5-8941-A574-937004055BAB}" srcOrd="0" destOrd="0" presId="urn:microsoft.com/office/officeart/2005/8/layout/cycle1"/>
    <dgm:cxn modelId="{B010AF59-DC9B-B84C-AD7C-8E953F8EFD65}" srcId="{B8F14204-CDE9-5B4C-A12C-8AE7BBFEAE49}" destId="{C7B71FD4-9089-A643-8E7C-5BEE0D5175FC}" srcOrd="1" destOrd="0" parTransId="{54855579-5592-AE4A-8C6B-4CC015200E4F}" sibTransId="{879DBDA1-4B4C-5944-9313-D0E3906910A3}"/>
    <dgm:cxn modelId="{98A9FA04-00CB-334D-80BC-DDCC0989E110}" type="presOf" srcId="{879DBDA1-4B4C-5944-9313-D0E3906910A3}" destId="{E1A70EB3-6BE4-1648-815E-5BB275632862}" srcOrd="0" destOrd="0" presId="urn:microsoft.com/office/officeart/2005/8/layout/cycle1"/>
    <dgm:cxn modelId="{CA08D0C0-CAC0-C043-9EC4-762C80C1E774}" type="presOf" srcId="{62EA0E63-858D-C449-8935-A063693E605B}" destId="{4D86EC35-A763-E945-8BAD-6DAA6ED73447}" srcOrd="0" destOrd="0" presId="urn:microsoft.com/office/officeart/2005/8/layout/cycle1"/>
    <dgm:cxn modelId="{E3BBF68C-5EB3-5F4E-94BD-49E7A03E4F92}" type="presOf" srcId="{B37085C3-D99E-FA4C-9BB5-8B3D2028FAC5}" destId="{0D845369-F744-B146-ACEE-4B701DD985C0}" srcOrd="0" destOrd="0" presId="urn:microsoft.com/office/officeart/2005/8/layout/cycle1"/>
    <dgm:cxn modelId="{BE7DA8A9-9997-724C-A439-3433AC257C21}" type="presParOf" srcId="{C20607EB-05E8-FB40-A02A-AE6E766AB4CA}" destId="{BB622906-6F3D-1048-BC58-05111389CAAF}" srcOrd="0" destOrd="0" presId="urn:microsoft.com/office/officeart/2005/8/layout/cycle1"/>
    <dgm:cxn modelId="{3CB8E930-4D76-254D-91BF-E8F3E5A5C567}" type="presParOf" srcId="{C20607EB-05E8-FB40-A02A-AE6E766AB4CA}" destId="{4D86EC35-A763-E945-8BAD-6DAA6ED73447}" srcOrd="1" destOrd="0" presId="urn:microsoft.com/office/officeart/2005/8/layout/cycle1"/>
    <dgm:cxn modelId="{EB55E243-73CA-F647-BAAB-856DC72AD332}" type="presParOf" srcId="{C20607EB-05E8-FB40-A02A-AE6E766AB4CA}" destId="{A62D3974-F5B5-8941-A574-937004055BAB}" srcOrd="2" destOrd="0" presId="urn:microsoft.com/office/officeart/2005/8/layout/cycle1"/>
    <dgm:cxn modelId="{948728E6-A8FE-0540-806C-27879B9269F6}" type="presParOf" srcId="{C20607EB-05E8-FB40-A02A-AE6E766AB4CA}" destId="{9EE1229F-8667-5344-96E5-F3E217D23A20}" srcOrd="3" destOrd="0" presId="urn:microsoft.com/office/officeart/2005/8/layout/cycle1"/>
    <dgm:cxn modelId="{442E4B2E-D284-434A-B7E1-ADF108EDC0B9}" type="presParOf" srcId="{C20607EB-05E8-FB40-A02A-AE6E766AB4CA}" destId="{694DB08C-ACE4-6342-AD41-67F97AC8217B}" srcOrd="4" destOrd="0" presId="urn:microsoft.com/office/officeart/2005/8/layout/cycle1"/>
    <dgm:cxn modelId="{9356DD8D-BC52-9F40-A078-924BC30F2A42}" type="presParOf" srcId="{C20607EB-05E8-FB40-A02A-AE6E766AB4CA}" destId="{E1A70EB3-6BE4-1648-815E-5BB275632862}" srcOrd="5" destOrd="0" presId="urn:microsoft.com/office/officeart/2005/8/layout/cycle1"/>
    <dgm:cxn modelId="{E45C52E8-A6CE-5A45-A428-06BCBCD92406}" type="presParOf" srcId="{C20607EB-05E8-FB40-A02A-AE6E766AB4CA}" destId="{7341C3C0-66EA-C745-B52C-D2D640A8B414}" srcOrd="6" destOrd="0" presId="urn:microsoft.com/office/officeart/2005/8/layout/cycle1"/>
    <dgm:cxn modelId="{03498252-0D8B-DB40-A8FF-B3A0484CFAFF}" type="presParOf" srcId="{C20607EB-05E8-FB40-A02A-AE6E766AB4CA}" destId="{0D845369-F744-B146-ACEE-4B701DD985C0}" srcOrd="7" destOrd="0" presId="urn:microsoft.com/office/officeart/2005/8/layout/cycle1"/>
    <dgm:cxn modelId="{C967224E-9119-344D-86D3-74A4050E3594}" type="presParOf" srcId="{C20607EB-05E8-FB40-A02A-AE6E766AB4CA}" destId="{7F628A61-062F-7845-8C46-EF85EE8B7527}" srcOrd="8"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86EC35-A763-E945-8BAD-6DAA6ED73447}">
      <dsp:nvSpPr>
        <dsp:cNvPr id="0" name=""/>
        <dsp:cNvSpPr/>
      </dsp:nvSpPr>
      <dsp:spPr>
        <a:xfrm>
          <a:off x="890155"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b="0" kern="1200" dirty="0" smtClean="0">
              <a:solidFill>
                <a:srgbClr val="FF0000"/>
              </a:solidFill>
            </a:rPr>
            <a:t>Red</a:t>
          </a:r>
          <a:endParaRPr lang="en-US" sz="1300" b="0" kern="1200" dirty="0">
            <a:solidFill>
              <a:srgbClr val="FF0000"/>
            </a:solidFill>
          </a:endParaRPr>
        </a:p>
      </dsp:txBody>
      <dsp:txXfrm>
        <a:off x="890155" y="310872"/>
        <a:ext cx="488491" cy="222527"/>
      </dsp:txXfrm>
    </dsp:sp>
    <dsp:sp modelId="{A62D3974-F5B5-8941-A574-937004055BAB}">
      <dsp:nvSpPr>
        <dsp:cNvPr id="0" name=""/>
        <dsp:cNvSpPr/>
      </dsp:nvSpPr>
      <dsp:spPr>
        <a:xfrm>
          <a:off x="113732" y="21406"/>
          <a:ext cx="1154403" cy="1154403"/>
        </a:xfrm>
        <a:prstGeom prst="circularArrow">
          <a:avLst>
            <a:gd name="adj1" fmla="val 8252"/>
            <a:gd name="adj2" fmla="val 576377"/>
            <a:gd name="adj3" fmla="val 2676189"/>
            <a:gd name="adj4" fmla="val 21125572"/>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94DB08C-ACE4-6342-AD41-67F97AC8217B}">
      <dsp:nvSpPr>
        <dsp:cNvPr id="0" name=""/>
        <dsp:cNvSpPr/>
      </dsp:nvSpPr>
      <dsp:spPr>
        <a:xfrm>
          <a:off x="479654" y="806631"/>
          <a:ext cx="488491" cy="4884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b="0" kern="1200" dirty="0" smtClean="0">
              <a:solidFill>
                <a:srgbClr val="008000"/>
              </a:solidFill>
            </a:rPr>
            <a:t>Green</a:t>
          </a:r>
          <a:endParaRPr lang="en-US" sz="1300" b="0" kern="1200" dirty="0">
            <a:solidFill>
              <a:srgbClr val="008000"/>
            </a:solidFill>
          </a:endParaRPr>
        </a:p>
      </dsp:txBody>
      <dsp:txXfrm>
        <a:off x="479654" y="806631"/>
        <a:ext cx="488491" cy="488491"/>
      </dsp:txXfrm>
    </dsp:sp>
    <dsp:sp modelId="{E1A70EB3-6BE4-1648-815E-5BB275632862}">
      <dsp:nvSpPr>
        <dsp:cNvPr id="0" name=""/>
        <dsp:cNvSpPr/>
      </dsp:nvSpPr>
      <dsp:spPr>
        <a:xfrm>
          <a:off x="179663" y="21406"/>
          <a:ext cx="1154403" cy="1154403"/>
        </a:xfrm>
        <a:prstGeom prst="circularArrow">
          <a:avLst>
            <a:gd name="adj1" fmla="val 8252"/>
            <a:gd name="adj2" fmla="val 576377"/>
            <a:gd name="adj3" fmla="val 10698050"/>
            <a:gd name="adj4" fmla="val 7547433"/>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D845369-F744-B146-ACEE-4B701DD985C0}">
      <dsp:nvSpPr>
        <dsp:cNvPr id="0" name=""/>
        <dsp:cNvSpPr/>
      </dsp:nvSpPr>
      <dsp:spPr>
        <a:xfrm>
          <a:off x="69153"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b="0" kern="1200" dirty="0" smtClean="0">
              <a:solidFill>
                <a:srgbClr val="0000FF"/>
              </a:solidFill>
            </a:rPr>
            <a:t>Clean</a:t>
          </a:r>
          <a:endParaRPr lang="en-US" sz="1300" b="0" kern="1200" dirty="0">
            <a:solidFill>
              <a:srgbClr val="0000FF"/>
            </a:solidFill>
          </a:endParaRPr>
        </a:p>
      </dsp:txBody>
      <dsp:txXfrm>
        <a:off x="69153" y="310872"/>
        <a:ext cx="488491" cy="222527"/>
      </dsp:txXfrm>
    </dsp:sp>
    <dsp:sp modelId="{7F628A61-062F-7845-8C46-EF85EE8B7527}">
      <dsp:nvSpPr>
        <dsp:cNvPr id="0" name=""/>
        <dsp:cNvSpPr/>
      </dsp:nvSpPr>
      <dsp:spPr>
        <a:xfrm>
          <a:off x="146698" y="54583"/>
          <a:ext cx="1154403" cy="1154403"/>
        </a:xfrm>
        <a:prstGeom prst="circularArrow">
          <a:avLst>
            <a:gd name="adj1" fmla="val 8252"/>
            <a:gd name="adj2" fmla="val 576377"/>
            <a:gd name="adj3" fmla="val 18466958"/>
            <a:gd name="adj4" fmla="val 13356664"/>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86EC35-A763-E945-8BAD-6DAA6ED73447}">
      <dsp:nvSpPr>
        <dsp:cNvPr id="0" name=""/>
        <dsp:cNvSpPr/>
      </dsp:nvSpPr>
      <dsp:spPr>
        <a:xfrm>
          <a:off x="890155"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b="0" kern="1200" dirty="0" smtClean="0">
              <a:solidFill>
                <a:srgbClr val="FF0000"/>
              </a:solidFill>
            </a:rPr>
            <a:t>Red</a:t>
          </a:r>
          <a:endParaRPr lang="en-US" sz="1300" b="0" kern="1200" dirty="0">
            <a:solidFill>
              <a:srgbClr val="FF0000"/>
            </a:solidFill>
          </a:endParaRPr>
        </a:p>
      </dsp:txBody>
      <dsp:txXfrm>
        <a:off x="890155" y="310872"/>
        <a:ext cx="488491" cy="222527"/>
      </dsp:txXfrm>
    </dsp:sp>
    <dsp:sp modelId="{A62D3974-F5B5-8941-A574-937004055BAB}">
      <dsp:nvSpPr>
        <dsp:cNvPr id="0" name=""/>
        <dsp:cNvSpPr/>
      </dsp:nvSpPr>
      <dsp:spPr>
        <a:xfrm>
          <a:off x="113732" y="21406"/>
          <a:ext cx="1154403" cy="1154403"/>
        </a:xfrm>
        <a:prstGeom prst="circularArrow">
          <a:avLst>
            <a:gd name="adj1" fmla="val 8252"/>
            <a:gd name="adj2" fmla="val 576377"/>
            <a:gd name="adj3" fmla="val 2676189"/>
            <a:gd name="adj4" fmla="val 21125572"/>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94DB08C-ACE4-6342-AD41-67F97AC8217B}">
      <dsp:nvSpPr>
        <dsp:cNvPr id="0" name=""/>
        <dsp:cNvSpPr/>
      </dsp:nvSpPr>
      <dsp:spPr>
        <a:xfrm>
          <a:off x="479654" y="806631"/>
          <a:ext cx="488491" cy="4884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b="0" kern="1200" dirty="0" smtClean="0">
              <a:solidFill>
                <a:srgbClr val="008000"/>
              </a:solidFill>
            </a:rPr>
            <a:t>Green</a:t>
          </a:r>
          <a:endParaRPr lang="en-US" sz="1300" b="0" kern="1200" dirty="0">
            <a:solidFill>
              <a:srgbClr val="008000"/>
            </a:solidFill>
          </a:endParaRPr>
        </a:p>
      </dsp:txBody>
      <dsp:txXfrm>
        <a:off x="479654" y="806631"/>
        <a:ext cx="488491" cy="488491"/>
      </dsp:txXfrm>
    </dsp:sp>
    <dsp:sp modelId="{E1A70EB3-6BE4-1648-815E-5BB275632862}">
      <dsp:nvSpPr>
        <dsp:cNvPr id="0" name=""/>
        <dsp:cNvSpPr/>
      </dsp:nvSpPr>
      <dsp:spPr>
        <a:xfrm>
          <a:off x="179663" y="21406"/>
          <a:ext cx="1154403" cy="1154403"/>
        </a:xfrm>
        <a:prstGeom prst="circularArrow">
          <a:avLst>
            <a:gd name="adj1" fmla="val 8252"/>
            <a:gd name="adj2" fmla="val 576377"/>
            <a:gd name="adj3" fmla="val 10698050"/>
            <a:gd name="adj4" fmla="val 7547433"/>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D845369-F744-B146-ACEE-4B701DD985C0}">
      <dsp:nvSpPr>
        <dsp:cNvPr id="0" name=""/>
        <dsp:cNvSpPr/>
      </dsp:nvSpPr>
      <dsp:spPr>
        <a:xfrm>
          <a:off x="69153"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577850">
            <a:lnSpc>
              <a:spcPct val="90000"/>
            </a:lnSpc>
            <a:spcBef>
              <a:spcPct val="0"/>
            </a:spcBef>
            <a:spcAft>
              <a:spcPct val="35000"/>
            </a:spcAft>
          </a:pPr>
          <a:r>
            <a:rPr lang="en-US" sz="1300" b="0" kern="1200" dirty="0" smtClean="0">
              <a:solidFill>
                <a:srgbClr val="0000FF"/>
              </a:solidFill>
            </a:rPr>
            <a:t>Clean</a:t>
          </a:r>
          <a:endParaRPr lang="en-US" sz="1300" b="0" kern="1200" dirty="0">
            <a:solidFill>
              <a:srgbClr val="0000FF"/>
            </a:solidFill>
          </a:endParaRPr>
        </a:p>
      </dsp:txBody>
      <dsp:txXfrm>
        <a:off x="69153" y="310872"/>
        <a:ext cx="488491" cy="222527"/>
      </dsp:txXfrm>
    </dsp:sp>
    <dsp:sp modelId="{7F628A61-062F-7845-8C46-EF85EE8B7527}">
      <dsp:nvSpPr>
        <dsp:cNvPr id="0" name=""/>
        <dsp:cNvSpPr/>
      </dsp:nvSpPr>
      <dsp:spPr>
        <a:xfrm>
          <a:off x="146698" y="54583"/>
          <a:ext cx="1154403" cy="1154403"/>
        </a:xfrm>
        <a:prstGeom prst="circularArrow">
          <a:avLst>
            <a:gd name="adj1" fmla="val 8252"/>
            <a:gd name="adj2" fmla="val 576377"/>
            <a:gd name="adj3" fmla="val 18466958"/>
            <a:gd name="adj4" fmla="val 13356664"/>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86EC35-A763-E945-8BAD-6DAA6ED73447}">
      <dsp:nvSpPr>
        <dsp:cNvPr id="0" name=""/>
        <dsp:cNvSpPr/>
      </dsp:nvSpPr>
      <dsp:spPr>
        <a:xfrm>
          <a:off x="890155"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b="1" kern="1200" dirty="0" smtClean="0">
              <a:solidFill>
                <a:srgbClr val="FF0000"/>
              </a:solidFill>
            </a:rPr>
            <a:t>Red</a:t>
          </a:r>
          <a:endParaRPr lang="en-US" sz="1200" b="1" kern="1200" dirty="0">
            <a:solidFill>
              <a:srgbClr val="FF0000"/>
            </a:solidFill>
          </a:endParaRPr>
        </a:p>
      </dsp:txBody>
      <dsp:txXfrm>
        <a:off x="890155" y="310872"/>
        <a:ext cx="488491" cy="222527"/>
      </dsp:txXfrm>
    </dsp:sp>
    <dsp:sp modelId="{A62D3974-F5B5-8941-A574-937004055BAB}">
      <dsp:nvSpPr>
        <dsp:cNvPr id="0" name=""/>
        <dsp:cNvSpPr/>
      </dsp:nvSpPr>
      <dsp:spPr>
        <a:xfrm>
          <a:off x="113732" y="21406"/>
          <a:ext cx="1154403" cy="1154403"/>
        </a:xfrm>
        <a:prstGeom prst="circularArrow">
          <a:avLst>
            <a:gd name="adj1" fmla="val 8252"/>
            <a:gd name="adj2" fmla="val 576377"/>
            <a:gd name="adj3" fmla="val 2676189"/>
            <a:gd name="adj4" fmla="val 21125572"/>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94DB08C-ACE4-6342-AD41-67F97AC8217B}">
      <dsp:nvSpPr>
        <dsp:cNvPr id="0" name=""/>
        <dsp:cNvSpPr/>
      </dsp:nvSpPr>
      <dsp:spPr>
        <a:xfrm>
          <a:off x="479654" y="806631"/>
          <a:ext cx="488491" cy="4884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b="1" kern="1200" smtClean="0">
              <a:solidFill>
                <a:srgbClr val="008000"/>
              </a:solidFill>
            </a:rPr>
            <a:t>Green</a:t>
          </a:r>
          <a:endParaRPr lang="en-US" sz="1200" b="1" kern="1200" dirty="0">
            <a:solidFill>
              <a:srgbClr val="008000"/>
            </a:solidFill>
          </a:endParaRPr>
        </a:p>
      </dsp:txBody>
      <dsp:txXfrm>
        <a:off x="479654" y="806631"/>
        <a:ext cx="488491" cy="488491"/>
      </dsp:txXfrm>
    </dsp:sp>
    <dsp:sp modelId="{E1A70EB3-6BE4-1648-815E-5BB275632862}">
      <dsp:nvSpPr>
        <dsp:cNvPr id="0" name=""/>
        <dsp:cNvSpPr/>
      </dsp:nvSpPr>
      <dsp:spPr>
        <a:xfrm>
          <a:off x="179663" y="21406"/>
          <a:ext cx="1154403" cy="1154403"/>
        </a:xfrm>
        <a:prstGeom prst="circularArrow">
          <a:avLst>
            <a:gd name="adj1" fmla="val 8252"/>
            <a:gd name="adj2" fmla="val 576377"/>
            <a:gd name="adj3" fmla="val 10698050"/>
            <a:gd name="adj4" fmla="val 7547433"/>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D845369-F744-B146-ACEE-4B701DD985C0}">
      <dsp:nvSpPr>
        <dsp:cNvPr id="0" name=""/>
        <dsp:cNvSpPr/>
      </dsp:nvSpPr>
      <dsp:spPr>
        <a:xfrm>
          <a:off x="69153"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b="1" kern="1200" dirty="0" smtClean="0">
              <a:solidFill>
                <a:srgbClr val="0000FF"/>
              </a:solidFill>
            </a:rPr>
            <a:t>Clean</a:t>
          </a:r>
          <a:endParaRPr lang="en-US" sz="1200" b="1" kern="1200" dirty="0">
            <a:solidFill>
              <a:srgbClr val="0000FF"/>
            </a:solidFill>
          </a:endParaRPr>
        </a:p>
      </dsp:txBody>
      <dsp:txXfrm>
        <a:off x="69153" y="310872"/>
        <a:ext cx="488491" cy="222527"/>
      </dsp:txXfrm>
    </dsp:sp>
    <dsp:sp modelId="{7F628A61-062F-7845-8C46-EF85EE8B7527}">
      <dsp:nvSpPr>
        <dsp:cNvPr id="0" name=""/>
        <dsp:cNvSpPr/>
      </dsp:nvSpPr>
      <dsp:spPr>
        <a:xfrm>
          <a:off x="146698" y="54583"/>
          <a:ext cx="1154403" cy="1154403"/>
        </a:xfrm>
        <a:prstGeom prst="circularArrow">
          <a:avLst>
            <a:gd name="adj1" fmla="val 8252"/>
            <a:gd name="adj2" fmla="val 576377"/>
            <a:gd name="adj3" fmla="val 18466958"/>
            <a:gd name="adj4" fmla="val 13356664"/>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86EC35-A763-E945-8BAD-6DAA6ED73447}">
      <dsp:nvSpPr>
        <dsp:cNvPr id="0" name=""/>
        <dsp:cNvSpPr/>
      </dsp:nvSpPr>
      <dsp:spPr>
        <a:xfrm>
          <a:off x="890155"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b="1" kern="1200" dirty="0" smtClean="0">
              <a:solidFill>
                <a:srgbClr val="FF0000"/>
              </a:solidFill>
            </a:rPr>
            <a:t>Red</a:t>
          </a:r>
          <a:endParaRPr lang="en-US" sz="1200" b="1" kern="1200" dirty="0">
            <a:solidFill>
              <a:srgbClr val="FF0000"/>
            </a:solidFill>
          </a:endParaRPr>
        </a:p>
      </dsp:txBody>
      <dsp:txXfrm>
        <a:off x="890155" y="310872"/>
        <a:ext cx="488491" cy="222527"/>
      </dsp:txXfrm>
    </dsp:sp>
    <dsp:sp modelId="{A62D3974-F5B5-8941-A574-937004055BAB}">
      <dsp:nvSpPr>
        <dsp:cNvPr id="0" name=""/>
        <dsp:cNvSpPr/>
      </dsp:nvSpPr>
      <dsp:spPr>
        <a:xfrm>
          <a:off x="113732" y="21406"/>
          <a:ext cx="1154403" cy="1154403"/>
        </a:xfrm>
        <a:prstGeom prst="circularArrow">
          <a:avLst>
            <a:gd name="adj1" fmla="val 8252"/>
            <a:gd name="adj2" fmla="val 576377"/>
            <a:gd name="adj3" fmla="val 2676189"/>
            <a:gd name="adj4" fmla="val 21125572"/>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94DB08C-ACE4-6342-AD41-67F97AC8217B}">
      <dsp:nvSpPr>
        <dsp:cNvPr id="0" name=""/>
        <dsp:cNvSpPr/>
      </dsp:nvSpPr>
      <dsp:spPr>
        <a:xfrm>
          <a:off x="479654" y="806631"/>
          <a:ext cx="488491" cy="4884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b="1" kern="1200" smtClean="0">
              <a:solidFill>
                <a:srgbClr val="008000"/>
              </a:solidFill>
            </a:rPr>
            <a:t>Green</a:t>
          </a:r>
          <a:endParaRPr lang="en-US" sz="1200" b="1" kern="1200" dirty="0">
            <a:solidFill>
              <a:srgbClr val="008000"/>
            </a:solidFill>
          </a:endParaRPr>
        </a:p>
      </dsp:txBody>
      <dsp:txXfrm>
        <a:off x="479654" y="806631"/>
        <a:ext cx="488491" cy="488491"/>
      </dsp:txXfrm>
    </dsp:sp>
    <dsp:sp modelId="{E1A70EB3-6BE4-1648-815E-5BB275632862}">
      <dsp:nvSpPr>
        <dsp:cNvPr id="0" name=""/>
        <dsp:cNvSpPr/>
      </dsp:nvSpPr>
      <dsp:spPr>
        <a:xfrm>
          <a:off x="179663" y="21406"/>
          <a:ext cx="1154403" cy="1154403"/>
        </a:xfrm>
        <a:prstGeom prst="circularArrow">
          <a:avLst>
            <a:gd name="adj1" fmla="val 8252"/>
            <a:gd name="adj2" fmla="val 576377"/>
            <a:gd name="adj3" fmla="val 10698050"/>
            <a:gd name="adj4" fmla="val 7547433"/>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D845369-F744-B146-ACEE-4B701DD985C0}">
      <dsp:nvSpPr>
        <dsp:cNvPr id="0" name=""/>
        <dsp:cNvSpPr/>
      </dsp:nvSpPr>
      <dsp:spPr>
        <a:xfrm>
          <a:off x="69153"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b="1" kern="1200" dirty="0" smtClean="0">
              <a:solidFill>
                <a:srgbClr val="0000FF"/>
              </a:solidFill>
            </a:rPr>
            <a:t>Clean</a:t>
          </a:r>
          <a:endParaRPr lang="en-US" sz="1200" b="1" kern="1200" dirty="0">
            <a:solidFill>
              <a:srgbClr val="0000FF"/>
            </a:solidFill>
          </a:endParaRPr>
        </a:p>
      </dsp:txBody>
      <dsp:txXfrm>
        <a:off x="69153" y="310872"/>
        <a:ext cx="488491" cy="222527"/>
      </dsp:txXfrm>
    </dsp:sp>
    <dsp:sp modelId="{7F628A61-062F-7845-8C46-EF85EE8B7527}">
      <dsp:nvSpPr>
        <dsp:cNvPr id="0" name=""/>
        <dsp:cNvSpPr/>
      </dsp:nvSpPr>
      <dsp:spPr>
        <a:xfrm>
          <a:off x="146698" y="54583"/>
          <a:ext cx="1154403" cy="1154403"/>
        </a:xfrm>
        <a:prstGeom prst="circularArrow">
          <a:avLst>
            <a:gd name="adj1" fmla="val 8252"/>
            <a:gd name="adj2" fmla="val 576377"/>
            <a:gd name="adj3" fmla="val 18466958"/>
            <a:gd name="adj4" fmla="val 13356664"/>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86EC35-A763-E945-8BAD-6DAA6ED73447}">
      <dsp:nvSpPr>
        <dsp:cNvPr id="0" name=""/>
        <dsp:cNvSpPr/>
      </dsp:nvSpPr>
      <dsp:spPr>
        <a:xfrm>
          <a:off x="890155"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b="1" kern="1200" dirty="0" smtClean="0">
              <a:solidFill>
                <a:srgbClr val="FF0000"/>
              </a:solidFill>
            </a:rPr>
            <a:t>Red</a:t>
          </a:r>
          <a:endParaRPr lang="en-US" sz="1200" b="1" kern="1200" dirty="0">
            <a:solidFill>
              <a:srgbClr val="FF0000"/>
            </a:solidFill>
          </a:endParaRPr>
        </a:p>
      </dsp:txBody>
      <dsp:txXfrm>
        <a:off x="890155" y="310872"/>
        <a:ext cx="488491" cy="222527"/>
      </dsp:txXfrm>
    </dsp:sp>
    <dsp:sp modelId="{A62D3974-F5B5-8941-A574-937004055BAB}">
      <dsp:nvSpPr>
        <dsp:cNvPr id="0" name=""/>
        <dsp:cNvSpPr/>
      </dsp:nvSpPr>
      <dsp:spPr>
        <a:xfrm>
          <a:off x="113732" y="21406"/>
          <a:ext cx="1154403" cy="1154403"/>
        </a:xfrm>
        <a:prstGeom prst="circularArrow">
          <a:avLst>
            <a:gd name="adj1" fmla="val 8252"/>
            <a:gd name="adj2" fmla="val 576377"/>
            <a:gd name="adj3" fmla="val 2676189"/>
            <a:gd name="adj4" fmla="val 21125572"/>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94DB08C-ACE4-6342-AD41-67F97AC8217B}">
      <dsp:nvSpPr>
        <dsp:cNvPr id="0" name=""/>
        <dsp:cNvSpPr/>
      </dsp:nvSpPr>
      <dsp:spPr>
        <a:xfrm>
          <a:off x="479654" y="806631"/>
          <a:ext cx="488491" cy="4884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b="1" kern="1200" smtClean="0">
              <a:solidFill>
                <a:srgbClr val="008000"/>
              </a:solidFill>
            </a:rPr>
            <a:t>Green</a:t>
          </a:r>
          <a:endParaRPr lang="en-US" sz="1200" b="1" kern="1200" dirty="0">
            <a:solidFill>
              <a:srgbClr val="008000"/>
            </a:solidFill>
          </a:endParaRPr>
        </a:p>
      </dsp:txBody>
      <dsp:txXfrm>
        <a:off x="479654" y="806631"/>
        <a:ext cx="488491" cy="488491"/>
      </dsp:txXfrm>
    </dsp:sp>
    <dsp:sp modelId="{E1A70EB3-6BE4-1648-815E-5BB275632862}">
      <dsp:nvSpPr>
        <dsp:cNvPr id="0" name=""/>
        <dsp:cNvSpPr/>
      </dsp:nvSpPr>
      <dsp:spPr>
        <a:xfrm>
          <a:off x="179663" y="21406"/>
          <a:ext cx="1154403" cy="1154403"/>
        </a:xfrm>
        <a:prstGeom prst="circularArrow">
          <a:avLst>
            <a:gd name="adj1" fmla="val 8252"/>
            <a:gd name="adj2" fmla="val 576377"/>
            <a:gd name="adj3" fmla="val 10698050"/>
            <a:gd name="adj4" fmla="val 7547433"/>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D845369-F744-B146-ACEE-4B701DD985C0}">
      <dsp:nvSpPr>
        <dsp:cNvPr id="0" name=""/>
        <dsp:cNvSpPr/>
      </dsp:nvSpPr>
      <dsp:spPr>
        <a:xfrm>
          <a:off x="69153" y="310872"/>
          <a:ext cx="488491" cy="2225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n-US" sz="1200" b="1" kern="1200" dirty="0" smtClean="0">
              <a:solidFill>
                <a:srgbClr val="0000FF"/>
              </a:solidFill>
            </a:rPr>
            <a:t>Clean</a:t>
          </a:r>
          <a:endParaRPr lang="en-US" sz="1200" b="1" kern="1200" dirty="0">
            <a:solidFill>
              <a:srgbClr val="0000FF"/>
            </a:solidFill>
          </a:endParaRPr>
        </a:p>
      </dsp:txBody>
      <dsp:txXfrm>
        <a:off x="69153" y="310872"/>
        <a:ext cx="488491" cy="222527"/>
      </dsp:txXfrm>
    </dsp:sp>
    <dsp:sp modelId="{7F628A61-062F-7845-8C46-EF85EE8B7527}">
      <dsp:nvSpPr>
        <dsp:cNvPr id="0" name=""/>
        <dsp:cNvSpPr/>
      </dsp:nvSpPr>
      <dsp:spPr>
        <a:xfrm>
          <a:off x="146698" y="54583"/>
          <a:ext cx="1154403" cy="1154403"/>
        </a:xfrm>
        <a:prstGeom prst="circularArrow">
          <a:avLst>
            <a:gd name="adj1" fmla="val 8252"/>
            <a:gd name="adj2" fmla="val 576377"/>
            <a:gd name="adj3" fmla="val 18466958"/>
            <a:gd name="adj4" fmla="val 13356664"/>
            <a:gd name="adj5" fmla="val 9627"/>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6"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200" smtClean="0"/>
            </a:lvl1pPr>
          </a:lstStyle>
          <a:p>
            <a:pPr>
              <a:defRPr/>
            </a:pPr>
            <a:endParaRPr lang="en-US" altLang="en-US"/>
          </a:p>
        </p:txBody>
      </p:sp>
      <p:sp>
        <p:nvSpPr>
          <p:cNvPr id="31747"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200" smtClean="0"/>
            </a:lvl1pPr>
          </a:lstStyle>
          <a:p>
            <a:pPr>
              <a:defRPr/>
            </a:pPr>
            <a:endParaRPr lang="en-US" altLang="en-US"/>
          </a:p>
        </p:txBody>
      </p:sp>
      <p:sp>
        <p:nvSpPr>
          <p:cNvPr id="20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1749"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31750"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defRPr sz="1200" smtClean="0"/>
            </a:lvl1pPr>
          </a:lstStyle>
          <a:p>
            <a:pPr>
              <a:defRPr/>
            </a:pPr>
            <a:endParaRPr lang="en-US" altLang="en-US"/>
          </a:p>
        </p:txBody>
      </p:sp>
      <p:sp>
        <p:nvSpPr>
          <p:cNvPr id="31751"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a:defRPr sz="1200" smtClean="0"/>
            </a:lvl1pPr>
          </a:lstStyle>
          <a:p>
            <a:pPr>
              <a:defRPr/>
            </a:pPr>
            <a:fld id="{3F04EF3B-0854-4F3B-9816-0CB603C708EE}" type="slidenum">
              <a:rPr lang="en-US" altLang="en-US"/>
              <a:pPr>
                <a:defRPr/>
              </a:pPr>
              <a:t>‹#›</a:t>
            </a:fld>
            <a:endParaRPr lang="en-US" altLang="en-US"/>
          </a:p>
        </p:txBody>
      </p:sp>
    </p:spTree>
    <p:extLst>
      <p:ext uri="{BB962C8B-B14F-4D97-AF65-F5344CB8AC3E}">
        <p14:creationId xmlns:p14="http://schemas.microsoft.com/office/powerpoint/2010/main" val="25163414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1/2015</a:t>
            </a:r>
            <a:r>
              <a:rPr lang="en-US" baseline="0" dirty="0" smtClean="0"/>
              <a:t> AF@</a:t>
            </a:r>
            <a:r>
              <a:rPr lang="en-US" baseline="0" dirty="0" smtClean="0"/>
              <a:t>LZ</a:t>
            </a:r>
          </a:p>
          <a:p>
            <a:r>
              <a:rPr lang="en-US" baseline="0" dirty="0" smtClean="0"/>
              <a:t>3/2015 </a:t>
            </a:r>
            <a:r>
              <a:rPr lang="en-US" baseline="0" dirty="0" err="1" smtClean="0"/>
              <a:t>AF@DevNexus</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a:t>
            </a:fld>
            <a:endParaRPr lang="en-US" altLang="en-US"/>
          </a:p>
        </p:txBody>
      </p:sp>
    </p:spTree>
    <p:extLst>
      <p:ext uri="{BB962C8B-B14F-4D97-AF65-F5344CB8AC3E}">
        <p14:creationId xmlns:p14="http://schemas.microsoft.com/office/powerpoint/2010/main" val="9027667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Build up a common, rigorous language between development and users.</a:t>
            </a:r>
          </a:p>
          <a:p>
            <a:r>
              <a:rPr lang="en-US" dirty="0" smtClean="0"/>
              <a:t>How? By paying attention</a:t>
            </a:r>
            <a:r>
              <a:rPr lang="en-US" baseline="0" dirty="0" smtClean="0"/>
              <a:t> to the language, the lingo. Agree to what words mean. Maybe have a dictionary of terms. Avoid loose synonyms. </a:t>
            </a:r>
          </a:p>
          <a:p>
            <a:r>
              <a:rPr lang="en-US" baseline="0" dirty="0" smtClean="0"/>
              <a:t>Automation will force the issue, will make you reuse common phrases.</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14</a:t>
            </a:fld>
            <a:endParaRPr lang="en-US" altLang="en-US"/>
          </a:p>
        </p:txBody>
      </p:sp>
    </p:spTree>
    <p:extLst>
      <p:ext uri="{BB962C8B-B14F-4D97-AF65-F5344CB8AC3E}">
        <p14:creationId xmlns:p14="http://schemas.microsoft.com/office/powerpoint/2010/main" val="9904304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Cucumber, </a:t>
            </a:r>
            <a:r>
              <a:rPr lang="en-US" dirty="0" err="1" smtClean="0"/>
              <a:t>CukeForNuke</a:t>
            </a:r>
            <a:r>
              <a:rPr lang="en-US" dirty="0" smtClean="0"/>
              <a:t>, </a:t>
            </a:r>
            <a:r>
              <a:rPr lang="en-US" dirty="0" err="1" smtClean="0"/>
              <a:t>SpecFlow</a:t>
            </a:r>
            <a:r>
              <a:rPr lang="en-US" dirty="0" smtClean="0"/>
              <a:t>,</a:t>
            </a:r>
            <a:r>
              <a:rPr lang="en-US" baseline="0" dirty="0" smtClean="0"/>
              <a:t> </a:t>
            </a:r>
            <a:r>
              <a:rPr lang="en-US" dirty="0" smtClean="0"/>
              <a:t>et. al.</a:t>
            </a:r>
          </a:p>
          <a:p>
            <a:endParaRPr lang="en-US" dirty="0" smtClean="0"/>
          </a:p>
          <a:p>
            <a:r>
              <a:rPr lang="en-US" dirty="0" smtClean="0"/>
              <a:t>(Given When Then is like Arrange Act Assert)</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15</a:t>
            </a:fld>
            <a:endParaRPr lang="en-US" altLang="en-US"/>
          </a:p>
        </p:txBody>
      </p:sp>
    </p:spTree>
    <p:extLst>
      <p:ext uri="{BB962C8B-B14F-4D97-AF65-F5344CB8AC3E}">
        <p14:creationId xmlns:p14="http://schemas.microsoft.com/office/powerpoint/2010/main" val="21090462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biz people can read and understand these. AND</a:t>
            </a:r>
            <a:r>
              <a:rPr lang="en-US" baseline="0" dirty="0" smtClean="0"/>
              <a:t> they are executable. </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16</a:t>
            </a:fld>
            <a:endParaRPr lang="en-US" altLang="en-US"/>
          </a:p>
        </p:txBody>
      </p:sp>
    </p:spTree>
    <p:extLst>
      <p:ext uri="{BB962C8B-B14F-4D97-AF65-F5344CB8AC3E}">
        <p14:creationId xmlns:p14="http://schemas.microsoft.com/office/powerpoint/2010/main" val="5448050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Cucumber can auto generate the test stubs that verify acceptance criteria have been met.</a:t>
            </a:r>
          </a:p>
          <a:p>
            <a:endParaRPr lang="en-US" dirty="0" smtClean="0"/>
          </a:p>
          <a:p>
            <a:r>
              <a:rPr lang="en-US" dirty="0" smtClean="0"/>
              <a:t>BDD/ATDD helps us identify MMF and additional scenarios early in the process, </a:t>
            </a:r>
            <a:r>
              <a:rPr lang="en-US" baseline="0" dirty="0" smtClean="0"/>
              <a:t>because of the rigor of the process, forcing us to think through the scenarios. </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17</a:t>
            </a:fld>
            <a:endParaRPr lang="en-US" altLang="en-US"/>
          </a:p>
        </p:txBody>
      </p:sp>
    </p:spTree>
    <p:extLst>
      <p:ext uri="{BB962C8B-B14F-4D97-AF65-F5344CB8AC3E}">
        <p14:creationId xmlns:p14="http://schemas.microsoft.com/office/powerpoint/2010/main" val="2683342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Tables are great for I/O mapping (such as the 1</a:t>
            </a:r>
            <a:r>
              <a:rPr lang="en-US" baseline="30000" dirty="0" smtClean="0"/>
              <a:t>st</a:t>
            </a:r>
            <a:r>
              <a:rPr lang="en-US" dirty="0" smtClean="0"/>
              <a:t> example above), queries (2</a:t>
            </a:r>
            <a:r>
              <a:rPr lang="en-US" baseline="30000" dirty="0" smtClean="0"/>
              <a:t>nd</a:t>
            </a:r>
            <a:r>
              <a:rPr lang="en-US" dirty="0" smtClean="0"/>
              <a:t> example above) , actions (script tables)</a:t>
            </a:r>
          </a:p>
          <a:p>
            <a:endParaRPr lang="en-US" dirty="0" smtClean="0"/>
          </a:p>
          <a:p>
            <a:r>
              <a:rPr lang="en-US" dirty="0" smtClean="0"/>
              <a:t>SUPPORTED</a:t>
            </a:r>
            <a:r>
              <a:rPr lang="en-US" baseline="0" dirty="0" smtClean="0"/>
              <a:t> BY MANY </a:t>
            </a:r>
            <a:r>
              <a:rPr lang="en-US" dirty="0" smtClean="0"/>
              <a:t>TOOLS:</a:t>
            </a:r>
          </a:p>
          <a:p>
            <a:r>
              <a:rPr lang="en-US" dirty="0" smtClean="0"/>
              <a:t>Wiki / FIT</a:t>
            </a:r>
            <a:r>
              <a:rPr lang="en-US" baseline="0" dirty="0" smtClean="0"/>
              <a:t> / </a:t>
            </a:r>
            <a:r>
              <a:rPr lang="en-US" dirty="0" err="1" smtClean="0"/>
              <a:t>Fitnesse.org</a:t>
            </a:r>
            <a:endParaRPr lang="en-US" dirty="0" smtClean="0"/>
          </a:p>
          <a:p>
            <a:r>
              <a:rPr lang="en-US" dirty="0" smtClean="0"/>
              <a:t>Robot Framework</a:t>
            </a:r>
          </a:p>
          <a:p>
            <a:r>
              <a:rPr lang="en-US" dirty="0" err="1" smtClean="0"/>
              <a:t>Concordian</a:t>
            </a:r>
            <a:endParaRPr lang="en-US" dirty="0" smtClean="0"/>
          </a:p>
          <a:p>
            <a:r>
              <a:rPr lang="en-US" dirty="0" smtClean="0"/>
              <a:t>Cucumber</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18</a:t>
            </a:fld>
            <a:endParaRPr lang="en-US" altLang="en-US"/>
          </a:p>
        </p:txBody>
      </p:sp>
    </p:spTree>
    <p:extLst>
      <p:ext uri="{BB962C8B-B14F-4D97-AF65-F5344CB8AC3E}">
        <p14:creationId xmlns:p14="http://schemas.microsoft.com/office/powerpoint/2010/main" val="38738982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COOL! Gherkin also supports tables</a:t>
            </a:r>
            <a:r>
              <a:rPr lang="en-US" baseline="0" dirty="0" smtClean="0"/>
              <a:t> of examples! Templates even!</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19</a:t>
            </a:fld>
            <a:endParaRPr lang="en-US" altLang="en-US"/>
          </a:p>
        </p:txBody>
      </p:sp>
    </p:spTree>
    <p:extLst>
      <p:ext uri="{BB962C8B-B14F-4D97-AF65-F5344CB8AC3E}">
        <p14:creationId xmlns:p14="http://schemas.microsoft.com/office/powerpoint/2010/main" val="3873898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might not be automatable, but there is value in the example – value in the communication.</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20</a:t>
            </a:fld>
            <a:endParaRPr lang="en-US" altLang="en-US"/>
          </a:p>
        </p:txBody>
      </p:sp>
    </p:spTree>
    <p:extLst>
      <p:ext uri="{BB962C8B-B14F-4D97-AF65-F5344CB8AC3E}">
        <p14:creationId xmlns:p14="http://schemas.microsoft.com/office/powerpoint/2010/main" val="14083900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let QA or </a:t>
            </a:r>
            <a:r>
              <a:rPr lang="en-US" dirty="0" err="1" smtClean="0"/>
              <a:t>Dev</a:t>
            </a:r>
            <a:r>
              <a:rPr lang="en-US" dirty="0" smtClean="0"/>
              <a:t> own this by themselves, they</a:t>
            </a:r>
            <a:r>
              <a:rPr lang="en-US" baseline="0" dirty="0" smtClean="0"/>
              <a:t> will use their special tool or IDE that only they know how to use or have a license for. The scenarios will be hidden from others. Others won’t be able to read them, use them, edit them or participate in the process and you’ll be missing out on the value of this whole thing – shared understanding.</a:t>
            </a:r>
          </a:p>
          <a:p>
            <a:endParaRPr lang="en-US" baseline="0" dirty="0" smtClean="0"/>
          </a:p>
          <a:p>
            <a:r>
              <a:rPr lang="en-US" baseline="0" dirty="0" smtClean="0"/>
              <a:t>We want “the business” to own and edit the specs. Use wiki, html, text. </a:t>
            </a:r>
            <a:endParaRPr lang="en-US" dirty="0" smtClean="0"/>
          </a:p>
          <a:p>
            <a:endParaRPr lang="en-US" dirty="0" smtClean="0"/>
          </a:p>
          <a:p>
            <a:r>
              <a:rPr lang="en-US" dirty="0" smtClean="0"/>
              <a:t>BONUS: ask if ‘grooming’ is a ‘meeting’. Trick</a:t>
            </a:r>
            <a:r>
              <a:rPr lang="en-US" baseline="0" dirty="0" smtClean="0"/>
              <a:t> question. NO, it’s not exclusively a meeting. Lots of grooming can happen by the PO Team and even Whole Team members individually, or in pairs, or in small group workshops. The point is: don’t think you have to call a meeting for any grooming to get done, and that it only happens there. Take ownership of grooming, individually. Come together and review each other’s changes if that helps. Walk through a batch of stories for understanding. But don’t wait for a meeting to groom.</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21</a:t>
            </a:fld>
            <a:endParaRPr lang="en-US" altLang="en-US"/>
          </a:p>
        </p:txBody>
      </p:sp>
    </p:spTree>
    <p:extLst>
      <p:ext uri="{BB962C8B-B14F-4D97-AF65-F5344CB8AC3E}">
        <p14:creationId xmlns:p14="http://schemas.microsoft.com/office/powerpoint/2010/main" val="307125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an optional but recommended activity to do.</a:t>
            </a:r>
            <a:r>
              <a:rPr lang="en-US" baseline="0" dirty="0" smtClean="0"/>
              <a:t> This would be a good place to do it except you’ll need to leave about half an hour to do the remaining slides, PLUS a few minutes for questions and to debrief and give the audience instructions on specifically what is expected of them going forward, which could vary by company, and maybe by team.]</a:t>
            </a:r>
          </a:p>
          <a:p>
            <a:endParaRPr lang="en-US" baseline="0" dirty="0" smtClean="0"/>
          </a:p>
          <a:p>
            <a:r>
              <a:rPr lang="en-US" baseline="0" dirty="0" smtClean="0"/>
              <a:t>[If I have allotted 2 hours for this workshop and can get to this point in 45 minutes, I’ll have 45 minutes for this activity including debrief. An hour is more likely… you always lose 5 minutes at the start waiting for people and engaging the audience well takes some time. It took me an hour to get to this point at LZ. That left 20 minutes for the exercise and 10 minutes for people to share their work and debrief. Which left 20 minutes for the remaining slides (which wasn’t enough – skipped a lot) and 10 minutes to debrief and give marching orders.]</a:t>
            </a:r>
          </a:p>
          <a:p>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22</a:t>
            </a:fld>
            <a:endParaRPr lang="en-US" altLang="en-US"/>
          </a:p>
        </p:txBody>
      </p:sp>
    </p:spTree>
    <p:extLst>
      <p:ext uri="{BB962C8B-B14F-4D97-AF65-F5344CB8AC3E}">
        <p14:creationId xmlns:p14="http://schemas.microsoft.com/office/powerpoint/2010/main" val="33892394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Automation</a:t>
            </a:r>
            <a:r>
              <a:rPr lang="en-US" baseline="0" dirty="0" smtClean="0"/>
              <a:t> is awesome and recommended, but not necessary to get the value out of this practice.</a:t>
            </a:r>
          </a:p>
          <a:p>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23</a:t>
            </a:fld>
            <a:endParaRPr lang="en-US" altLang="en-US"/>
          </a:p>
        </p:txBody>
      </p:sp>
    </p:spTree>
    <p:extLst>
      <p:ext uri="{BB962C8B-B14F-4D97-AF65-F5344CB8AC3E}">
        <p14:creationId xmlns:p14="http://schemas.microsoft.com/office/powerpoint/2010/main" val="2622327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everyone</a:t>
            </a:r>
            <a:r>
              <a:rPr lang="en-US" baseline="0" dirty="0" smtClean="0"/>
              <a:t> gets at least an increased awareness to the examples around them AND STARTS RECORDING THEM, then this is time well spent.</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5</a:t>
            </a:fld>
            <a:endParaRPr lang="en-US" altLang="en-US"/>
          </a:p>
        </p:txBody>
      </p:sp>
    </p:spTree>
    <p:extLst>
      <p:ext uri="{BB962C8B-B14F-4D97-AF65-F5344CB8AC3E}">
        <p14:creationId xmlns:p14="http://schemas.microsoft.com/office/powerpoint/2010/main" val="14051922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to be clear ATDD</a:t>
            </a:r>
            <a:r>
              <a:rPr lang="en-US" baseline="0" dirty="0" smtClean="0"/>
              <a:t> isn’t about testing. (Funny name for it then, no?) </a:t>
            </a:r>
          </a:p>
          <a:p>
            <a:r>
              <a:rPr lang="en-US" baseline="0" dirty="0" smtClean="0"/>
              <a:t>It’s about COMMUNICATING.</a:t>
            </a:r>
          </a:p>
          <a:p>
            <a:endParaRPr lang="en-US" baseline="0" dirty="0" smtClean="0"/>
          </a:p>
          <a:p>
            <a:r>
              <a:rPr lang="en-US" baseline="0" dirty="0" smtClean="0"/>
              <a:t>And it’s not about developing automated tests. Automating the examples are great, but they are not mandatory.</a:t>
            </a:r>
          </a:p>
          <a:p>
            <a:endParaRPr lang="en-US" baseline="0" dirty="0" smtClean="0"/>
          </a:p>
          <a:p>
            <a:r>
              <a:rPr lang="en-US" baseline="0" dirty="0" smtClean="0"/>
              <a:t>That said, let me talk for a little while about automating.</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24</a:t>
            </a:fld>
            <a:endParaRPr lang="en-US" altLang="en-US"/>
          </a:p>
        </p:txBody>
      </p:sp>
    </p:spTree>
    <p:extLst>
      <p:ext uri="{BB962C8B-B14F-4D97-AF65-F5344CB8AC3E}">
        <p14:creationId xmlns:p14="http://schemas.microsoft.com/office/powerpoint/2010/main" val="8733928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ATDD</a:t>
            </a:r>
            <a:r>
              <a:rPr lang="en-US" baseline="0" dirty="0" smtClean="0"/>
              <a:t> is done BEFORE programming.</a:t>
            </a:r>
          </a:p>
          <a:p>
            <a:r>
              <a:rPr lang="en-US" baseline="0" dirty="0" smtClean="0"/>
              <a:t>TDD is done DURING programming.</a:t>
            </a:r>
          </a:p>
          <a:p>
            <a:r>
              <a:rPr lang="en-US" baseline="0" dirty="0" smtClean="0"/>
              <a:t>UAT is done at the END.</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25</a:t>
            </a:fld>
            <a:endParaRPr lang="en-US" altLang="en-US"/>
          </a:p>
        </p:txBody>
      </p:sp>
    </p:spTree>
    <p:extLst>
      <p:ext uri="{BB962C8B-B14F-4D97-AF65-F5344CB8AC3E}">
        <p14:creationId xmlns:p14="http://schemas.microsoft.com/office/powerpoint/2010/main" val="2066176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 can take days to make a new “spec” pass. We check in the new specs when we start working on a story. It will fail (for days) (and is expected to) until the story is done.</a:t>
            </a:r>
          </a:p>
          <a:p>
            <a:endParaRPr lang="en-US" baseline="0" dirty="0" smtClean="0"/>
          </a:p>
          <a:p>
            <a:r>
              <a:rPr lang="en-US" baseline="0" dirty="0" smtClean="0"/>
              <a:t>Unit Tests, however, must NEVER FAIL in the Continuous Integration server. They are expected to pass always.</a:t>
            </a:r>
          </a:p>
          <a:p>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26</a:t>
            </a:fld>
            <a:endParaRPr lang="en-US" altLang="en-US"/>
          </a:p>
        </p:txBody>
      </p:sp>
    </p:spTree>
    <p:extLst>
      <p:ext uri="{BB962C8B-B14F-4D97-AF65-F5344CB8AC3E}">
        <p14:creationId xmlns:p14="http://schemas.microsoft.com/office/powerpoint/2010/main" val="2066176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The point: short cycles of add a test, make it pass, clean up the code.</a:t>
            </a:r>
            <a:r>
              <a:rPr lang="en-US" baseline="0" dirty="0" smtClean="0"/>
              <a:t> TDD done inside the ATDD cycle. Write an ATDD for a story, which will fail for a couple days while we do TDD to make it pass.</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27</a:t>
            </a:fld>
            <a:endParaRPr lang="en-US" altLang="en-US"/>
          </a:p>
        </p:txBody>
      </p:sp>
    </p:spTree>
    <p:extLst>
      <p:ext uri="{BB962C8B-B14F-4D97-AF65-F5344CB8AC3E}">
        <p14:creationId xmlns:p14="http://schemas.microsoft.com/office/powerpoint/2010/main" val="6944423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a:t>
            </a:r>
            <a:r>
              <a:rPr lang="en-US" baseline="0" dirty="0" smtClean="0"/>
              <a:t> TRICK QUESTION: So, ATDD is better than Regression testing, right?</a:t>
            </a:r>
          </a:p>
          <a:p>
            <a:r>
              <a:rPr lang="en-US" baseline="0" dirty="0" smtClean="0"/>
              <a:t>NO! It’s not about better. You need both.</a:t>
            </a:r>
          </a:p>
          <a:p>
            <a:r>
              <a:rPr lang="en-US" baseline="0" dirty="0" smtClean="0"/>
              <a:t>But ATDD isn’t Regression testing. It’s both more, and less.</a:t>
            </a:r>
          </a:p>
          <a:p>
            <a:r>
              <a:rPr lang="en-US" baseline="0" dirty="0" smtClean="0"/>
              <a:t>It’s more: gaining understanding, clarity about requirements. </a:t>
            </a:r>
          </a:p>
          <a:p>
            <a:r>
              <a:rPr lang="en-US" baseline="0" dirty="0" smtClean="0"/>
              <a:t>It’s less: not a full regression test.</a:t>
            </a:r>
          </a:p>
          <a:p>
            <a:endParaRPr lang="en-US" dirty="0" smtClean="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28</a:t>
            </a:fld>
            <a:endParaRPr lang="en-US" altLang="en-US"/>
          </a:p>
        </p:txBody>
      </p:sp>
    </p:spTree>
    <p:extLst>
      <p:ext uri="{BB962C8B-B14F-4D97-AF65-F5344CB8AC3E}">
        <p14:creationId xmlns:p14="http://schemas.microsoft.com/office/powerpoint/2010/main" val="20277868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(Demo in the  ATDD cycle doesn’t just mean demo as in Scrum. It means to do exploratory and other types of testing.)</a:t>
            </a:r>
            <a:endParaRPr lang="en-US" dirty="0" smtClean="0"/>
          </a:p>
          <a:p>
            <a:r>
              <a:rPr lang="en-US" dirty="0" smtClean="0"/>
              <a:t>NEITHER</a:t>
            </a:r>
            <a:r>
              <a:rPr lang="en-US" baseline="0" dirty="0" smtClean="0"/>
              <a:t> TDD NOR ATDD REPLACES ANY OF THESE OTHER KINDS OF TESTING:</a:t>
            </a:r>
          </a:p>
          <a:p>
            <a:r>
              <a:rPr lang="en-US" baseline="0" dirty="0" smtClean="0"/>
              <a:t>Exploratory, performance, load, usability, info security, regression, break the box, etc.</a:t>
            </a:r>
          </a:p>
          <a:p>
            <a:r>
              <a:rPr lang="en-US" baseline="0" dirty="0" smtClean="0"/>
              <a:t>Nor does it replace doing a demo to the PO or Stakeholders. </a:t>
            </a:r>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29</a:t>
            </a:fld>
            <a:endParaRPr lang="en-US" altLang="en-US"/>
          </a:p>
        </p:txBody>
      </p:sp>
    </p:spTree>
    <p:extLst>
      <p:ext uri="{BB962C8B-B14F-4D97-AF65-F5344CB8AC3E}">
        <p14:creationId xmlns:p14="http://schemas.microsoft.com/office/powerpoint/2010/main" val="905558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 this session I’ve called</a:t>
            </a:r>
            <a:r>
              <a:rPr lang="en-US" baseline="0" dirty="0" smtClean="0"/>
              <a:t> this technique ATDD and BDD and Specification by Example and maybe some other this.</a:t>
            </a:r>
          </a:p>
          <a:p>
            <a:r>
              <a:rPr lang="en-US" baseline="0" dirty="0" smtClean="0"/>
              <a:t>What should it really be called?</a:t>
            </a:r>
            <a:endParaRPr lang="en-US" dirty="0" smtClean="0"/>
          </a:p>
          <a:p>
            <a:pPr marL="171450" indent="-171450">
              <a:buFontTx/>
              <a:buChar char="-"/>
            </a:pPr>
            <a:r>
              <a:rPr lang="en-US" dirty="0" smtClean="0"/>
              <a:t>Biz</a:t>
            </a:r>
            <a:r>
              <a:rPr lang="en-US" baseline="0" dirty="0" smtClean="0"/>
              <a:t> and </a:t>
            </a:r>
            <a:r>
              <a:rPr lang="en-US" baseline="0" dirty="0" err="1" smtClean="0"/>
              <a:t>Dev</a:t>
            </a:r>
            <a:r>
              <a:rPr lang="en-US" baseline="0" dirty="0" smtClean="0"/>
              <a:t> avoid anything with ‘Test’ in the name.</a:t>
            </a:r>
          </a:p>
          <a:p>
            <a:pPr marL="171450" indent="-171450">
              <a:buFontTx/>
              <a:buChar char="-"/>
            </a:pPr>
            <a:r>
              <a:rPr lang="en-US" baseline="0" dirty="0" smtClean="0"/>
              <a:t>It’s not about Programming, so anything with ‘Development’ in the name is out.</a:t>
            </a:r>
          </a:p>
          <a:p>
            <a:pPr marL="171450" indent="-171450">
              <a:buFontTx/>
              <a:buChar char="-"/>
            </a:pPr>
            <a:r>
              <a:rPr lang="en-US" baseline="0" dirty="0" smtClean="0"/>
              <a:t>Some people hate Agile and are tired of hearing about it. Also, this is useful for lean-flow </a:t>
            </a:r>
            <a:r>
              <a:rPr lang="en-US" baseline="0" dirty="0" err="1" smtClean="0"/>
              <a:t>kanban</a:t>
            </a:r>
            <a:r>
              <a:rPr lang="en-US" baseline="0" dirty="0" smtClean="0"/>
              <a:t> and in non-agile contexts. (On the other hand, if you are in an agile adoption and putting the Agile label on anything makes it easier to justify and automatically get a green light, then by all means, call it Agile Acceptance Testing.)</a:t>
            </a:r>
          </a:p>
          <a:p>
            <a:pPr marL="0" indent="0">
              <a:buFontTx/>
              <a:buNone/>
            </a:pPr>
            <a:endParaRPr lang="en-US" baseline="0" dirty="0" smtClean="0"/>
          </a:p>
          <a:p>
            <a:pPr marL="0" indent="0">
              <a:buFontTx/>
              <a:buNone/>
            </a:pPr>
            <a:r>
              <a:rPr lang="en-US" baseline="0" dirty="0" smtClean="0"/>
              <a:t>And no one likes meetings, so call it a ‘workshop’.</a:t>
            </a:r>
          </a:p>
          <a:p>
            <a:pPr marL="171450" indent="-171450">
              <a:buFontTx/>
              <a:buChar char="-"/>
            </a:pPr>
            <a:endParaRPr lang="en-US" baseline="0" dirty="0" smtClean="0"/>
          </a:p>
          <a:p>
            <a:pPr marL="0" indent="0">
              <a:buFontTx/>
              <a:buNone/>
            </a:pPr>
            <a:r>
              <a:rPr lang="en-US" baseline="0" dirty="0" smtClean="0"/>
              <a:t>Yes, I’m just poking fun at the names here, but the point is valid… it’s not about programming or testing. It’s about understanding.</a:t>
            </a:r>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30</a:t>
            </a:fld>
            <a:endParaRPr lang="en-US" altLang="en-US"/>
          </a:p>
        </p:txBody>
      </p:sp>
    </p:spTree>
    <p:extLst>
      <p:ext uri="{BB962C8B-B14F-4D97-AF65-F5344CB8AC3E}">
        <p14:creationId xmlns:p14="http://schemas.microsoft.com/office/powerpoint/2010/main" val="36938734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programming. It’s an asset. Use good coding practices. Involve programmers in it’s development (i.e. don’t exclude testers, but do have people with significant coding skills involved). Don’t think you can get much value long term out of a record and play-back approach to test automation.</a:t>
            </a:r>
          </a:p>
          <a:p>
            <a:endParaRPr lang="en-US" baseline="0" dirty="0" smtClean="0"/>
          </a:p>
          <a:p>
            <a:r>
              <a:rPr lang="en-US" baseline="0" dirty="0" smtClean="0"/>
              <a:t>Wishful Thinking is a useful state of mind in TDD and ATDD – These are a design activity. You think of the API or the interface or the design you wish you had, write the test for that, then make the test pass.</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31</a:t>
            </a:fld>
            <a:endParaRPr lang="en-US" altLang="en-US"/>
          </a:p>
        </p:txBody>
      </p:sp>
    </p:spTree>
    <p:extLst>
      <p:ext uri="{BB962C8B-B14F-4D97-AF65-F5344CB8AC3E}">
        <p14:creationId xmlns:p14="http://schemas.microsoft.com/office/powerpoint/2010/main" val="17380051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Arial" panose="020B0604020202020204" pitchFamily="34" charset="0"/>
                <a:ea typeface="ＭＳ Ｐゴシック" panose="020B0600070205080204" pitchFamily="34" charset="-128"/>
                <a:cs typeface="+mn-cs"/>
              </a:rPr>
              <a:t>ATDD by Example is okay, but a bit tool specific for my tastes.</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33</a:t>
            </a:fld>
            <a:endParaRPr lang="en-US" altLang="en-US"/>
          </a:p>
        </p:txBody>
      </p:sp>
    </p:spTree>
    <p:extLst>
      <p:ext uri="{BB962C8B-B14F-4D97-AF65-F5344CB8AC3E}">
        <p14:creationId xmlns:p14="http://schemas.microsoft.com/office/powerpoint/2010/main" val="16605268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should have a Gherkin Feature spec (file) for each product feature. It should represent (specify) the current state of the system. </a:t>
            </a:r>
          </a:p>
          <a:p>
            <a:r>
              <a:rPr lang="en-US" baseline="0" dirty="0" smtClean="0"/>
              <a:t>You can’t look at the user stories to understand the current state of any feature (unless it’s a very small one) because user stories are just a tool to guide us through the development process. They aren’t useful product documentation afterwards. </a:t>
            </a:r>
          </a:p>
          <a:p>
            <a:r>
              <a:rPr lang="en-US" baseline="0" dirty="0" smtClean="0"/>
              <a:t>Therefore, the user stories (their IDs or titles) should now show up in the Feature files (in the specs).</a:t>
            </a:r>
          </a:p>
          <a:p>
            <a:r>
              <a:rPr lang="en-US" baseline="0" dirty="0" smtClean="0"/>
              <a:t>Therefore, if you note fragments of gherkin in your user stories in place of acceptance criteria, those fragments should represent changes/deltas to the feature files, to your spec.</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35</a:t>
            </a:fld>
            <a:endParaRPr lang="en-US" altLang="en-US"/>
          </a:p>
        </p:txBody>
      </p:sp>
    </p:spTree>
    <p:extLst>
      <p:ext uri="{BB962C8B-B14F-4D97-AF65-F5344CB8AC3E}">
        <p14:creationId xmlns:p14="http://schemas.microsoft.com/office/powerpoint/2010/main" val="1329015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Customer talks to</a:t>
            </a:r>
            <a:r>
              <a:rPr lang="en-US" baseline="0" dirty="0" smtClean="0"/>
              <a:t> PO or BA and likely uses examples. BA/PO converts that to an abstract requirement and throws the example away.</a:t>
            </a:r>
          </a:p>
          <a:p>
            <a:endParaRPr lang="en-US" baseline="0" dirty="0" smtClean="0"/>
          </a:p>
          <a:p>
            <a:r>
              <a:rPr lang="en-US" baseline="0" dirty="0" smtClean="0"/>
              <a:t>QA has examples in test cases, but doesn’t share them with </a:t>
            </a:r>
            <a:r>
              <a:rPr lang="en-US" baseline="0" dirty="0" err="1" smtClean="0"/>
              <a:t>Dev</a:t>
            </a:r>
            <a:r>
              <a:rPr lang="en-US" baseline="0" dirty="0" smtClean="0"/>
              <a:t> or verify them with the customer. (And if they are willing to, it’s likely too late or not in a digestible form.)</a:t>
            </a:r>
          </a:p>
          <a:p>
            <a:endParaRPr lang="en-US" baseline="0" dirty="0" smtClean="0"/>
          </a:p>
          <a:p>
            <a:r>
              <a:rPr lang="en-US" baseline="0" dirty="0" err="1" smtClean="0"/>
              <a:t>Dev</a:t>
            </a:r>
            <a:r>
              <a:rPr lang="en-US" baseline="0" dirty="0" smtClean="0"/>
              <a:t> invents edge case examples, codes them, then throws the example away.</a:t>
            </a:r>
          </a:p>
          <a:p>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6</a:t>
            </a:fld>
            <a:endParaRPr lang="en-US" altLang="en-US"/>
          </a:p>
        </p:txBody>
      </p:sp>
    </p:spTree>
    <p:extLst>
      <p:ext uri="{BB962C8B-B14F-4D97-AF65-F5344CB8AC3E}">
        <p14:creationId xmlns:p14="http://schemas.microsoft.com/office/powerpoint/2010/main" val="10914497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1/2015</a:t>
            </a:r>
            <a:r>
              <a:rPr lang="en-US" baseline="0" smtClean="0"/>
              <a:t> AF@LZ</a:t>
            </a:r>
            <a:endParaRPr lang="en-US"/>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36</a:t>
            </a:fld>
            <a:endParaRPr lang="en-US" altLang="en-US"/>
          </a:p>
        </p:txBody>
      </p:sp>
    </p:spTree>
    <p:extLst>
      <p:ext uri="{BB962C8B-B14F-4D97-AF65-F5344CB8AC3E}">
        <p14:creationId xmlns:p14="http://schemas.microsoft.com/office/powerpoint/2010/main" val="9027667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Discuss – WITH EVERYONE: PO/BA, QA, </a:t>
            </a:r>
            <a:r>
              <a:rPr lang="en-US" dirty="0" err="1" smtClean="0"/>
              <a:t>Devs</a:t>
            </a:r>
            <a:r>
              <a:rPr lang="en-US" dirty="0" smtClean="0"/>
              <a:t>…. Whole team.</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7</a:t>
            </a:fld>
            <a:endParaRPr lang="en-US" altLang="en-US"/>
          </a:p>
        </p:txBody>
      </p:sp>
    </p:spTree>
    <p:extLst>
      <p:ext uri="{BB962C8B-B14F-4D97-AF65-F5344CB8AC3E}">
        <p14:creationId xmlns:p14="http://schemas.microsoft.com/office/powerpoint/2010/main" val="3453767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Suppose I have this story. What questions might you have for your PO/BA</a:t>
            </a:r>
            <a:r>
              <a:rPr lang="en-US" baseline="0" dirty="0" smtClean="0"/>
              <a:t> for this story?</a:t>
            </a:r>
          </a:p>
          <a:p>
            <a:r>
              <a:rPr lang="en-US" baseline="0" dirty="0" smtClean="0"/>
              <a:t>WHICH users? (Is it the same for users with low permissions as for those (admins) with high permissions? Is it the same for users of our system as for logins to the user community forums?)</a:t>
            </a:r>
          </a:p>
          <a:p>
            <a:r>
              <a:rPr lang="en-US" baseline="0" dirty="0" smtClean="0"/>
              <a:t>WHAT does SECURE mean? Length restrictions? Max or just min? Special chars? Which ones? What about easy to guess (“P@ssw0rd”) (dictionary attacks)?</a:t>
            </a:r>
          </a:p>
          <a:p>
            <a:r>
              <a:rPr lang="en-US" baseline="0" dirty="0" smtClean="0"/>
              <a:t>WHEN exactly? When they create an account? What about existing accounts? Must they change their pw on next login if it isn’t secure? </a:t>
            </a:r>
          </a:p>
          <a:p>
            <a:r>
              <a:rPr lang="en-US" baseline="0" dirty="0" smtClean="0"/>
              <a:t>WHAT ERROR MESSAGE should we give?</a:t>
            </a:r>
          </a:p>
          <a:p>
            <a:r>
              <a:rPr lang="en-US" baseline="0" dirty="0" smtClean="0"/>
              <a:t>Any other actions on an error?</a:t>
            </a:r>
          </a:p>
          <a:p>
            <a:endParaRPr lang="en-US" baseline="0" dirty="0" smtClean="0"/>
          </a:p>
          <a:p>
            <a:r>
              <a:rPr lang="en-US" baseline="0" dirty="0" smtClean="0"/>
              <a:t>I would come up with acceptance criteria….</a:t>
            </a:r>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8</a:t>
            </a:fld>
            <a:endParaRPr lang="en-US" altLang="en-US"/>
          </a:p>
        </p:txBody>
      </p:sp>
    </p:spTree>
    <p:extLst>
      <p:ext uri="{BB962C8B-B14F-4D97-AF65-F5344CB8AC3E}">
        <p14:creationId xmlns:p14="http://schemas.microsoft.com/office/powerpoint/2010/main" val="399845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 might have acceptance criteria like this (plus some more about error messages/handling).</a:t>
            </a:r>
          </a:p>
          <a:p>
            <a:endParaRPr lang="en-US" baseline="0" dirty="0" smtClean="0"/>
          </a:p>
          <a:p>
            <a:r>
              <a:rPr lang="en-US" baseline="0" dirty="0" smtClean="0"/>
              <a:t>(SHOW OF HANDS – doing this? Have no a/c?)</a:t>
            </a:r>
          </a:p>
          <a:p>
            <a:endParaRPr lang="en-US" baseline="0" dirty="0" smtClean="0"/>
          </a:p>
          <a:p>
            <a:r>
              <a:rPr lang="en-US" baseline="0" dirty="0" smtClean="0"/>
              <a:t>“Verify That…” is the minimal recommended approach for acceptance criteria. </a:t>
            </a:r>
          </a:p>
          <a:p>
            <a:endParaRPr lang="en-US" baseline="0" dirty="0" smtClean="0"/>
          </a:p>
          <a:p>
            <a:r>
              <a:rPr lang="en-US" baseline="0" dirty="0" smtClean="0"/>
              <a:t>At this point, I could end planning and go code this (i.e. before getting examples). True? True. I COULD, but it’d be better to get examples for each part of the biz rule….</a:t>
            </a:r>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9</a:t>
            </a:fld>
            <a:endParaRPr lang="en-US" altLang="en-US"/>
          </a:p>
        </p:txBody>
      </p:sp>
    </p:spTree>
    <p:extLst>
      <p:ext uri="{BB962C8B-B14F-4D97-AF65-F5344CB8AC3E}">
        <p14:creationId xmlns:p14="http://schemas.microsoft.com/office/powerpoint/2010/main" val="3998457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 Don’t put test steps or test scripts in acceptance criteria.</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“Verify That…” is the minimal recommended approach for acceptance criteria. </a:t>
            </a:r>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Examples or Gherkin is even better.</a:t>
            </a:r>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10</a:t>
            </a:fld>
            <a:endParaRPr lang="en-US" altLang="en-US"/>
          </a:p>
        </p:txBody>
      </p:sp>
    </p:spTree>
    <p:extLst>
      <p:ext uri="{BB962C8B-B14F-4D97-AF65-F5344CB8AC3E}">
        <p14:creationId xmlns:p14="http://schemas.microsoft.com/office/powerpoint/2010/main" val="17867545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a:t>
            </a:r>
            <a:r>
              <a:rPr lang="en-US" baseline="0" dirty="0" smtClean="0"/>
              <a:t> all the examples.</a:t>
            </a:r>
          </a:p>
          <a:p>
            <a:r>
              <a:rPr lang="en-US" baseline="0" dirty="0" smtClean="0"/>
              <a:t>During the DISCUSS phase, get more than you need. We’ll DISTILL them next.</a:t>
            </a:r>
          </a:p>
          <a:p>
            <a:r>
              <a:rPr lang="en-US" baseline="0" dirty="0" smtClean="0"/>
              <a:t>Notice that we invented a couple more biz rules when writing down these examples: sequences aren’t allowed, and it’s not okay if the only upper case is the 1</a:t>
            </a:r>
            <a:r>
              <a:rPr lang="en-US" baseline="30000" dirty="0" smtClean="0"/>
              <a:t>st</a:t>
            </a:r>
            <a:r>
              <a:rPr lang="en-US" baseline="0" dirty="0" smtClean="0"/>
              <a:t> character if the only punctuation is also the last character.</a:t>
            </a:r>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11</a:t>
            </a:fld>
            <a:endParaRPr lang="en-US" altLang="en-US"/>
          </a:p>
        </p:txBody>
      </p:sp>
    </p:spTree>
    <p:extLst>
      <p:ext uri="{BB962C8B-B14F-4D97-AF65-F5344CB8AC3E}">
        <p14:creationId xmlns:p14="http://schemas.microsoft.com/office/powerpoint/2010/main" val="399845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Why reduce?</a:t>
            </a:r>
            <a:r>
              <a:rPr lang="en-US" baseline="0" dirty="0" smtClean="0"/>
              <a:t> Why might that be good?</a:t>
            </a:r>
          </a:p>
          <a:p>
            <a:r>
              <a:rPr lang="en-US" baseline="0" dirty="0" smtClean="0"/>
              <a:t>Answer: </a:t>
            </a:r>
          </a:p>
          <a:p>
            <a:r>
              <a:rPr lang="en-US" baseline="0" dirty="0" smtClean="0"/>
              <a:t>- Too many examples makes it hard to read, hard to digest</a:t>
            </a:r>
          </a:p>
          <a:p>
            <a:r>
              <a:rPr lang="en-US" baseline="0" dirty="0" smtClean="0"/>
              <a:t>- And makes it run slow when automated</a:t>
            </a:r>
            <a:endParaRPr lang="en-US" dirty="0"/>
          </a:p>
        </p:txBody>
      </p:sp>
      <p:sp>
        <p:nvSpPr>
          <p:cNvPr id="4" name="Slide Number Placeholder 3"/>
          <p:cNvSpPr>
            <a:spLocks noGrp="1"/>
          </p:cNvSpPr>
          <p:nvPr>
            <p:ph type="sldNum" sz="quarter" idx="10"/>
          </p:nvPr>
        </p:nvSpPr>
        <p:spPr/>
        <p:txBody>
          <a:bodyPr/>
          <a:lstStyle/>
          <a:p>
            <a:pPr>
              <a:defRPr/>
            </a:pPr>
            <a:fld id="{3F04EF3B-0854-4F3B-9816-0CB603C708EE}" type="slidenum">
              <a:rPr lang="en-US" altLang="en-US" smtClean="0"/>
              <a:pPr>
                <a:defRPr/>
              </a:pPr>
              <a:t>13</a:t>
            </a:fld>
            <a:endParaRPr lang="en-US" altLang="en-US"/>
          </a:p>
        </p:txBody>
      </p:sp>
    </p:spTree>
    <p:extLst>
      <p:ext uri="{BB962C8B-B14F-4D97-AF65-F5344CB8AC3E}">
        <p14:creationId xmlns:p14="http://schemas.microsoft.com/office/powerpoint/2010/main" val="990430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4" descr="Title and Subhead Master-BLANK"/>
          <p:cNvPicPr>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587"/>
            <a:ext cx="9140825" cy="685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2" descr="LOGO"/>
          <p:cNvPicPr>
            <a:picLocks noChangeAspect="1" noChangeArrowheads="1"/>
          </p:cNvPicPr>
          <p:nvPr userDrawn="1"/>
        </p:nvPicPr>
        <p:blipFill>
          <a:blip r:embed="rId3">
            <a:extLst>
              <a:ext uri="{28A0092B-C50C-407E-A947-70E740481C1C}">
                <a14:useLocalDpi xmlns:a14="http://schemas.microsoft.com/office/drawing/2010/main" val="0"/>
              </a:ext>
            </a:extLst>
          </a:blip>
          <a:srcRect l="40155" t="68614" r="40912" b="12762"/>
          <a:stretch>
            <a:fillRect/>
          </a:stretch>
        </p:blipFill>
        <p:spPr bwMode="auto">
          <a:xfrm>
            <a:off x="3670300" y="4864100"/>
            <a:ext cx="1727200" cy="131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itle 8"/>
          <p:cNvSpPr>
            <a:spLocks noGrp="1"/>
          </p:cNvSpPr>
          <p:nvPr>
            <p:ph type="title" hasCustomPrompt="1"/>
          </p:nvPr>
        </p:nvSpPr>
        <p:spPr>
          <a:xfrm>
            <a:off x="685800" y="1828800"/>
            <a:ext cx="7772400" cy="1295400"/>
          </a:xfrm>
        </p:spPr>
        <p:txBody>
          <a:bodyPr/>
          <a:lstStyle>
            <a:lvl1pPr algn="ctr">
              <a:defRPr baseline="0">
                <a:latin typeface="Brandon Grotesque Black"/>
                <a:cs typeface="Brandon Grotesque Black"/>
              </a:defRPr>
            </a:lvl1pPr>
          </a:lstStyle>
          <a:p>
            <a:r>
              <a:rPr lang="en-US" dirty="0" smtClean="0"/>
              <a:t>TITLE FIRST LINE</a:t>
            </a:r>
            <a:br>
              <a:rPr lang="en-US" dirty="0" smtClean="0"/>
            </a:br>
            <a:r>
              <a:rPr lang="en-US" dirty="0" smtClean="0"/>
              <a:t>TITLE SECOND LINE</a:t>
            </a:r>
            <a:endParaRPr lang="en-US" dirty="0"/>
          </a:p>
        </p:txBody>
      </p:sp>
      <p:sp>
        <p:nvSpPr>
          <p:cNvPr id="13" name="Text Placeholder 12"/>
          <p:cNvSpPr>
            <a:spLocks noGrp="1"/>
          </p:cNvSpPr>
          <p:nvPr>
            <p:ph type="body" sz="quarter" idx="10" hasCustomPrompt="1"/>
          </p:nvPr>
        </p:nvSpPr>
        <p:spPr>
          <a:xfrm>
            <a:off x="685800" y="3352800"/>
            <a:ext cx="7772400" cy="457200"/>
          </a:xfrm>
        </p:spPr>
        <p:txBody>
          <a:bodyPr/>
          <a:lstStyle>
            <a:lvl1pPr marL="0" indent="0" algn="ctr">
              <a:buNone/>
              <a:defRPr sz="2400" b="0" baseline="0">
                <a:solidFill>
                  <a:srgbClr val="999999"/>
                </a:solidFill>
                <a:latin typeface="Aleo"/>
                <a:cs typeface="Aleo"/>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Subtitle First Line</a:t>
            </a:r>
          </a:p>
        </p:txBody>
      </p:sp>
      <p:sp>
        <p:nvSpPr>
          <p:cNvPr id="15" name="Text Placeholder 12"/>
          <p:cNvSpPr>
            <a:spLocks noGrp="1"/>
          </p:cNvSpPr>
          <p:nvPr>
            <p:ph type="body" sz="quarter" idx="11" hasCustomPrompt="1"/>
          </p:nvPr>
        </p:nvSpPr>
        <p:spPr>
          <a:xfrm>
            <a:off x="685800" y="4038600"/>
            <a:ext cx="7772400" cy="457200"/>
          </a:xfrm>
        </p:spPr>
        <p:txBody>
          <a:bodyPr/>
          <a:lstStyle>
            <a:lvl1pPr marL="0" indent="0" algn="ctr">
              <a:buNone/>
              <a:defRPr sz="2000" b="0" baseline="0">
                <a:solidFill>
                  <a:srgbClr val="999999"/>
                </a:solidFill>
                <a:latin typeface="Aleo"/>
                <a:cs typeface="Aleo"/>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Name, Title, Date</a:t>
            </a:r>
          </a:p>
        </p:txBody>
      </p:sp>
    </p:spTree>
    <p:extLst>
      <p:ext uri="{BB962C8B-B14F-4D97-AF65-F5344CB8AC3E}">
        <p14:creationId xmlns:p14="http://schemas.microsoft.com/office/powerpoint/2010/main" val="17498586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6" name="Picture 5" descr="Wide Content Master-BLANK"/>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0350" cy="707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descr="LOGO"/>
          <p:cNvPicPr>
            <a:picLocks noChangeAspect="1" noChangeArrowheads="1"/>
          </p:cNvPicPr>
          <p:nvPr userDrawn="1"/>
        </p:nvPicPr>
        <p:blipFill>
          <a:blip r:embed="rId3">
            <a:extLst>
              <a:ext uri="{28A0092B-C50C-407E-A947-70E740481C1C}">
                <a14:useLocalDpi xmlns:a14="http://schemas.microsoft.com/office/drawing/2010/main" val="0"/>
              </a:ext>
            </a:extLst>
          </a:blip>
          <a:srcRect l="40155" t="68614" r="40912" b="12762"/>
          <a:stretch>
            <a:fillRect/>
          </a:stretch>
        </p:blipFill>
        <p:spPr bwMode="auto">
          <a:xfrm>
            <a:off x="4059238" y="5989638"/>
            <a:ext cx="1008062"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82316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LA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00251" y="1000831"/>
            <a:ext cx="8461612" cy="4608399"/>
          </a:xfrm>
          <a:prstGeom prst="rect">
            <a:avLst/>
          </a:prstGeom>
        </p:spPr>
        <p:txBody>
          <a:bodyPr/>
          <a:lstStyle>
            <a:lvl1pPr>
              <a:buClrTx/>
              <a:buSzPct val="100000"/>
              <a:buFont typeface="Arial" pitchFamily="34" charset="0"/>
              <a:buChar char="•"/>
              <a:defRPr>
                <a:solidFill>
                  <a:schemeClr val="tx1"/>
                </a:solidFill>
                <a:latin typeface="+mj-lt"/>
              </a:defRPr>
            </a:lvl1pPr>
            <a:lvl2pPr>
              <a:buClrTx/>
              <a:buSzPct val="80000"/>
              <a:buFont typeface="Courier New" pitchFamily="49" charset="0"/>
              <a:buChar char="o"/>
              <a:defRPr>
                <a:solidFill>
                  <a:schemeClr val="tx1"/>
                </a:solidFill>
                <a:latin typeface="+mj-lt"/>
              </a:defRPr>
            </a:lvl2pPr>
            <a:lvl3pPr>
              <a:buClr>
                <a:srgbClr val="B2B2B2"/>
              </a:buClr>
              <a:defRPr>
                <a:solidFill>
                  <a:schemeClr val="tx1"/>
                </a:solidFill>
                <a:latin typeface="+mj-lt"/>
              </a:defRPr>
            </a:lvl3pPr>
            <a:lvl4pPr>
              <a:defRPr>
                <a:solidFill>
                  <a:schemeClr val="tx1"/>
                </a:solidFill>
                <a:latin typeface="+mj-lt"/>
              </a:defRPr>
            </a:lvl4pPr>
            <a:lvl5pPr>
              <a:defRPr>
                <a:solidFill>
                  <a:schemeClr val="tx1"/>
                </a:solidFill>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5"/>
          <p:cNvSpPr>
            <a:spLocks noGrp="1" noChangeArrowheads="1"/>
          </p:cNvSpPr>
          <p:nvPr>
            <p:ph type="ftr" sz="quarter" idx="10"/>
          </p:nvPr>
        </p:nvSpPr>
        <p:spPr>
          <a:xfrm>
            <a:off x="5799899" y="5661378"/>
            <a:ext cx="2895600" cy="282488"/>
          </a:xfrm>
          <a:prstGeom prst="rect">
            <a:avLst/>
          </a:prstGeom>
        </p:spPr>
        <p:txBody>
          <a:bodyPr/>
          <a:lstStyle>
            <a:lvl1pPr algn="r">
              <a:defRPr sz="1600" dirty="0" smtClean="0">
                <a:solidFill>
                  <a:srgbClr val="000000"/>
                </a:solidFill>
                <a:effectLst>
                  <a:outerShdw blurRad="38100" dist="38100" dir="2700000" algn="tl">
                    <a:srgbClr val="000000">
                      <a:alpha val="43137"/>
                    </a:srgbClr>
                  </a:outerShdw>
                </a:effectLst>
                <a:latin typeface="+mn-lt"/>
              </a:defRPr>
            </a:lvl1pPr>
          </a:lstStyle>
          <a:p>
            <a:pPr>
              <a:defRPr/>
            </a:pPr>
            <a:endParaRPr lang="en-US" sz="1400" dirty="0"/>
          </a:p>
        </p:txBody>
      </p:sp>
      <p:sp>
        <p:nvSpPr>
          <p:cNvPr id="9" name="Rectangle 6"/>
          <p:cNvSpPr txBox="1">
            <a:spLocks noChangeArrowheads="1"/>
          </p:cNvSpPr>
          <p:nvPr userDrawn="1"/>
        </p:nvSpPr>
        <p:spPr>
          <a:xfrm>
            <a:off x="8176451" y="6286979"/>
            <a:ext cx="669838" cy="363413"/>
          </a:xfrm>
          <a:prstGeom prst="rect">
            <a:avLst/>
          </a:prstGeom>
        </p:spPr>
        <p:txBody>
          <a:bodyPr vert="horz" lIns="91440" tIns="45720" rIns="91440" bIns="45720" rtlCol="0" anchor="ctr"/>
          <a:lstStyle>
            <a:lvl1pPr algn="l">
              <a:defRPr sz="2000" smtClean="0">
                <a:solidFill>
                  <a:srgbClr val="000000"/>
                </a:solidFill>
                <a:effectLst>
                  <a:outerShdw blurRad="38100" dist="38100" dir="2700000" algn="tl">
                    <a:srgbClr val="000000">
                      <a:alpha val="43137"/>
                    </a:srgbClr>
                  </a:outerShdw>
                </a:effectLst>
                <a:latin typeface="+mn-lt"/>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0CD4F0E-8C11-4AC6-85B4-D348336428AD}" type="slidenum">
              <a:rPr kumimoji="0" lang="en-US" sz="2000" b="0" i="0" u="none" strike="noStrike" kern="1200" cap="none" spc="0" normalizeH="0" baseline="0" noProof="0" smtClean="0">
                <a:ln>
                  <a:noFill/>
                </a:ln>
                <a:solidFill>
                  <a:schemeClr val="bg1"/>
                </a:solidFill>
                <a:effectLst>
                  <a:outerShdw blurRad="38100" dist="38100" dir="2700000" algn="tl">
                    <a:srgbClr val="000000">
                      <a:alpha val="43137"/>
                    </a:srgbClr>
                  </a:outerShdw>
                </a:effectLst>
                <a:uLnTx/>
                <a:uFillTx/>
                <a:latin typeface="+mn-lt"/>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sz="2000" b="0"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mn-lt"/>
              <a:ea typeface="+mn-ea"/>
              <a:cs typeface="+mn-cs"/>
            </a:endParaRPr>
          </a:p>
        </p:txBody>
      </p:sp>
      <p:sp>
        <p:nvSpPr>
          <p:cNvPr id="11" name="Title Placeholder 4"/>
          <p:cNvSpPr>
            <a:spLocks noGrp="1"/>
          </p:cNvSpPr>
          <p:nvPr>
            <p:ph type="title"/>
          </p:nvPr>
        </p:nvSpPr>
        <p:spPr>
          <a:xfrm>
            <a:off x="457200" y="274638"/>
            <a:ext cx="8229600" cy="585171"/>
          </a:xfrm>
          <a:prstGeom prst="rect">
            <a:avLst/>
          </a:prstGeom>
        </p:spPr>
        <p:txBody>
          <a:bodyPr vert="horz" lIns="91440" tIns="45720" rIns="91440" bIns="45720" rtlCol="0" anchor="ctr">
            <a:noAutofit/>
          </a:bodyPr>
          <a:lstStyle>
            <a:lvl1pPr algn="l">
              <a:defRPr sz="3600">
                <a:solidFill>
                  <a:schemeClr val="tx1"/>
                </a:solidFill>
              </a:defRPr>
            </a:lvl1pPr>
          </a:lstStyle>
          <a:p>
            <a:r>
              <a:rPr lang="en-US" dirty="0" smtClean="0"/>
              <a:t>Click to edit Master title style</a:t>
            </a:r>
            <a:endParaRPr lang="en-US" dirty="0"/>
          </a:p>
        </p:txBody>
      </p:sp>
      <p:cxnSp>
        <p:nvCxnSpPr>
          <p:cNvPr id="13" name="Straight Connector 12"/>
          <p:cNvCxnSpPr/>
          <p:nvPr userDrawn="1"/>
        </p:nvCxnSpPr>
        <p:spPr>
          <a:xfrm flipH="1" flipV="1">
            <a:off x="290945" y="789709"/>
            <a:ext cx="8525510" cy="186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6921213"/>
      </p:ext>
    </p:extLst>
  </p:cSld>
  <p:clrMapOvr>
    <a:masterClrMapping/>
  </p:clrMapOvr>
  <p:transition xmlns:p14="http://schemas.microsoft.com/office/powerpoint/2010/mai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2" name="Picture 1" descr="bkg texture.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3" name="Text Placeholder 12"/>
          <p:cNvSpPr>
            <a:spLocks noGrp="1"/>
          </p:cNvSpPr>
          <p:nvPr>
            <p:ph type="body" sz="quarter" idx="10" hasCustomPrompt="1"/>
          </p:nvPr>
        </p:nvSpPr>
        <p:spPr>
          <a:xfrm>
            <a:off x="1295400" y="1905000"/>
            <a:ext cx="3810000" cy="2362200"/>
          </a:xfrm>
        </p:spPr>
        <p:txBody>
          <a:bodyPr/>
          <a:lstStyle>
            <a:lvl1pPr marL="0" indent="0" algn="l">
              <a:buNone/>
              <a:defRPr sz="2000" b="0" baseline="0">
                <a:solidFill>
                  <a:srgbClr val="999999"/>
                </a:solidFill>
                <a:latin typeface="Aleo"/>
                <a:cs typeface="Aleo"/>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Email</a:t>
            </a:r>
          </a:p>
          <a:p>
            <a:pPr lvl="0"/>
            <a:r>
              <a:rPr lang="en-US" dirty="0" smtClean="0"/>
              <a:t>Phone</a:t>
            </a:r>
          </a:p>
          <a:p>
            <a:pPr lvl="0"/>
            <a:r>
              <a:rPr lang="en-US" dirty="0" smtClean="0"/>
              <a:t>URL</a:t>
            </a:r>
          </a:p>
          <a:p>
            <a:pPr lvl="0"/>
            <a:r>
              <a:rPr lang="en-US" dirty="0" smtClean="0"/>
              <a:t>Twitter </a:t>
            </a:r>
          </a:p>
          <a:p>
            <a:pPr lvl="0"/>
            <a:r>
              <a:rPr lang="en-US" dirty="0" smtClean="0"/>
              <a:t>Facebook</a:t>
            </a:r>
          </a:p>
          <a:p>
            <a:pPr lvl="0"/>
            <a:r>
              <a:rPr lang="en-US" dirty="0" smtClean="0"/>
              <a:t>LinkedIn</a:t>
            </a:r>
          </a:p>
          <a:p>
            <a:pPr lvl="0"/>
            <a:endParaRPr lang="en-US" dirty="0" smtClean="0"/>
          </a:p>
        </p:txBody>
      </p:sp>
      <p:sp>
        <p:nvSpPr>
          <p:cNvPr id="4" name="Picture Placeholder 3"/>
          <p:cNvSpPr>
            <a:spLocks noGrp="1"/>
          </p:cNvSpPr>
          <p:nvPr>
            <p:ph type="pic" sz="quarter" idx="11"/>
          </p:nvPr>
        </p:nvSpPr>
        <p:spPr>
          <a:xfrm>
            <a:off x="5562600" y="1371600"/>
            <a:ext cx="2514600" cy="3276600"/>
          </a:xfrm>
          <a:effectLst>
            <a:reflection stA="50000" endPos="10000" dist="12700" dir="5400000" sy="-100000" algn="bl" rotWithShape="0"/>
          </a:effectLst>
        </p:spPr>
        <p:txBody>
          <a:bodyPr/>
          <a:lstStyle/>
          <a:p>
            <a:endParaRPr lang="en-US" dirty="0"/>
          </a:p>
        </p:txBody>
      </p:sp>
      <p:sp>
        <p:nvSpPr>
          <p:cNvPr id="8" name="Text Placeholder 7"/>
          <p:cNvSpPr>
            <a:spLocks noGrp="1"/>
          </p:cNvSpPr>
          <p:nvPr>
            <p:ph type="body" sz="quarter" idx="12" hasCustomPrompt="1"/>
          </p:nvPr>
        </p:nvSpPr>
        <p:spPr>
          <a:xfrm>
            <a:off x="1295400" y="1219200"/>
            <a:ext cx="4038600" cy="685800"/>
          </a:xfrm>
        </p:spPr>
        <p:txBody>
          <a:bodyPr/>
          <a:lstStyle>
            <a:lvl1pPr marL="0" indent="0" algn="l">
              <a:buNone/>
              <a:defRPr baseline="0">
                <a:latin typeface="Brandon Grotesque Black"/>
                <a:cs typeface="Brandon Grotesque Black"/>
              </a:defRPr>
            </a:lvl1pPr>
          </a:lstStyle>
          <a:p>
            <a:pPr lvl="0"/>
            <a:r>
              <a:rPr lang="en-US" dirty="0" smtClean="0"/>
              <a:t>First, Last, Title</a:t>
            </a:r>
            <a:endParaRPr lang="en-US" dirty="0"/>
          </a:p>
        </p:txBody>
      </p:sp>
      <p:pic>
        <p:nvPicPr>
          <p:cNvPr id="14" name="Picture 12" descr="LOGO"/>
          <p:cNvPicPr>
            <a:picLocks noChangeAspect="1" noChangeArrowheads="1"/>
          </p:cNvPicPr>
          <p:nvPr userDrawn="1"/>
        </p:nvPicPr>
        <p:blipFill>
          <a:blip r:embed="rId3">
            <a:extLst>
              <a:ext uri="{28A0092B-C50C-407E-A947-70E740481C1C}">
                <a14:useLocalDpi xmlns:a14="http://schemas.microsoft.com/office/drawing/2010/main" val="0"/>
              </a:ext>
            </a:extLst>
          </a:blip>
          <a:srcRect l="40155" t="68614" r="40912" b="12762"/>
          <a:stretch>
            <a:fillRect/>
          </a:stretch>
        </p:blipFill>
        <p:spPr bwMode="auto">
          <a:xfrm>
            <a:off x="3670300" y="4864100"/>
            <a:ext cx="1727200" cy="131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95263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7" name="Picture 5" descr="Title and Subhead Master-BLANK"/>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0350" cy="707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9" descr="Title and Subhead Master-WHITE LOGO"/>
          <p:cNvPicPr>
            <a:picLocks noChangeAspect="1" noChangeArrowheads="1"/>
          </p:cNvPicPr>
          <p:nvPr userDrawn="1"/>
        </p:nvPicPr>
        <p:blipFill>
          <a:blip r:embed="rId3">
            <a:extLst>
              <a:ext uri="{28A0092B-C50C-407E-A947-70E740481C1C}">
                <a14:useLocalDpi xmlns:a14="http://schemas.microsoft.com/office/drawing/2010/main" val="0"/>
              </a:ext>
            </a:extLst>
          </a:blip>
          <a:srcRect l="13489" t="6425" r="28056" b="32530"/>
          <a:stretch>
            <a:fillRect/>
          </a:stretch>
        </p:blipFill>
        <p:spPr bwMode="auto">
          <a:xfrm>
            <a:off x="3657600" y="4800600"/>
            <a:ext cx="1828800" cy="1336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8"/>
          <p:cNvSpPr>
            <a:spLocks noGrp="1"/>
          </p:cNvSpPr>
          <p:nvPr>
            <p:ph type="title" hasCustomPrompt="1"/>
          </p:nvPr>
        </p:nvSpPr>
        <p:spPr>
          <a:xfrm>
            <a:off x="685800" y="2667000"/>
            <a:ext cx="7772400" cy="1295400"/>
          </a:xfrm>
        </p:spPr>
        <p:txBody>
          <a:bodyPr/>
          <a:lstStyle>
            <a:lvl1pPr>
              <a:defRPr baseline="0">
                <a:solidFill>
                  <a:schemeClr val="bg1"/>
                </a:solidFill>
                <a:latin typeface="Brandon Grotesque Black"/>
                <a:cs typeface="Brandon Grotesque Black"/>
              </a:defRPr>
            </a:lvl1pPr>
          </a:lstStyle>
          <a:p>
            <a:r>
              <a:rPr lang="en-US" dirty="0" smtClean="0"/>
              <a:t>TITLE FIRST LINE</a:t>
            </a:r>
            <a:br>
              <a:rPr lang="en-US" dirty="0" smtClean="0"/>
            </a:br>
            <a:r>
              <a:rPr lang="en-US" dirty="0" smtClean="0"/>
              <a:t>TITLE SECOND LINE</a:t>
            </a:r>
            <a:endParaRPr lang="en-US" dirty="0"/>
          </a:p>
        </p:txBody>
      </p:sp>
    </p:spTree>
    <p:extLst>
      <p:ext uri="{BB962C8B-B14F-4D97-AF65-F5344CB8AC3E}">
        <p14:creationId xmlns:p14="http://schemas.microsoft.com/office/powerpoint/2010/main" val="33047959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9" descr="Title Slide Master-BLANK"/>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0350" cy="707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2" descr="LOGO"/>
          <p:cNvPicPr>
            <a:picLocks noChangeAspect="1" noChangeArrowheads="1"/>
          </p:cNvPicPr>
          <p:nvPr userDrawn="1"/>
        </p:nvPicPr>
        <p:blipFill>
          <a:blip r:embed="rId3">
            <a:extLst>
              <a:ext uri="{28A0092B-C50C-407E-A947-70E740481C1C}">
                <a14:useLocalDpi xmlns:a14="http://schemas.microsoft.com/office/drawing/2010/main" val="0"/>
              </a:ext>
            </a:extLst>
          </a:blip>
          <a:srcRect l="40155" t="68614" r="40912" b="12762"/>
          <a:stretch>
            <a:fillRect/>
          </a:stretch>
        </p:blipFill>
        <p:spPr bwMode="auto">
          <a:xfrm>
            <a:off x="3670300" y="4864100"/>
            <a:ext cx="1727200" cy="131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8"/>
          <p:cNvSpPr>
            <a:spLocks noGrp="1"/>
          </p:cNvSpPr>
          <p:nvPr>
            <p:ph type="title" hasCustomPrompt="1"/>
          </p:nvPr>
        </p:nvSpPr>
        <p:spPr>
          <a:xfrm>
            <a:off x="685800" y="2667000"/>
            <a:ext cx="7772400" cy="1295400"/>
          </a:xfrm>
        </p:spPr>
        <p:txBody>
          <a:bodyPr/>
          <a:lstStyle>
            <a:lvl1pPr>
              <a:defRPr baseline="0">
                <a:latin typeface="Brandon Grotesque Black"/>
                <a:cs typeface="Brandon Grotesque Black"/>
              </a:defRPr>
            </a:lvl1pPr>
          </a:lstStyle>
          <a:p>
            <a:r>
              <a:rPr lang="en-US" dirty="0" smtClean="0"/>
              <a:t>TITLE FIRST LINE</a:t>
            </a:r>
            <a:br>
              <a:rPr lang="en-US" dirty="0" smtClean="0"/>
            </a:br>
            <a:r>
              <a:rPr lang="en-US" dirty="0" smtClean="0"/>
              <a:t>TITLE SECOND LINE</a:t>
            </a:r>
            <a:endParaRPr lang="en-US" dirty="0"/>
          </a:p>
        </p:txBody>
      </p:sp>
    </p:spTree>
    <p:extLst>
      <p:ext uri="{BB962C8B-B14F-4D97-AF65-F5344CB8AC3E}">
        <p14:creationId xmlns:p14="http://schemas.microsoft.com/office/powerpoint/2010/main" val="27426051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12" name="Picture 11" descr="bkg texture.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hasCustomPrompt="1"/>
          </p:nvPr>
        </p:nvSpPr>
        <p:spPr/>
        <p:txBody>
          <a:bodyPr/>
          <a:lstStyle>
            <a:lvl1pPr algn="l">
              <a:defRPr baseline="0">
                <a:latin typeface="Brandon Grotesque Black"/>
                <a:cs typeface="Brandon Grotesque Black"/>
              </a:defRPr>
            </a:lvl1pPr>
          </a:lstStyle>
          <a:p>
            <a:r>
              <a:rPr lang="en-US" dirty="0" smtClean="0"/>
              <a:t>CLICK TO EDIT MASTER</a:t>
            </a:r>
            <a:endParaRPr lang="en-US" dirty="0"/>
          </a:p>
        </p:txBody>
      </p:sp>
      <p:pic>
        <p:nvPicPr>
          <p:cNvPr id="9" name="Picture 8" descr="LOGO"/>
          <p:cNvPicPr>
            <a:picLocks noChangeAspect="1" noChangeArrowheads="1"/>
          </p:cNvPicPr>
          <p:nvPr userDrawn="1"/>
        </p:nvPicPr>
        <p:blipFill>
          <a:blip r:embed="rId3">
            <a:extLst>
              <a:ext uri="{28A0092B-C50C-407E-A947-70E740481C1C}">
                <a14:useLocalDpi xmlns:a14="http://schemas.microsoft.com/office/drawing/2010/main" val="0"/>
              </a:ext>
            </a:extLst>
          </a:blip>
          <a:srcRect l="40155" t="68614" r="40912" b="12762"/>
          <a:stretch>
            <a:fillRect/>
          </a:stretch>
        </p:blipFill>
        <p:spPr bwMode="auto">
          <a:xfrm>
            <a:off x="4059238" y="5989638"/>
            <a:ext cx="1008062"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Placeholder 10"/>
          <p:cNvSpPr>
            <a:spLocks noGrp="1"/>
          </p:cNvSpPr>
          <p:nvPr>
            <p:ph type="body" sz="quarter" idx="10"/>
          </p:nvPr>
        </p:nvSpPr>
        <p:spPr>
          <a:xfrm>
            <a:off x="685800" y="1981200"/>
            <a:ext cx="7772400" cy="3886200"/>
          </a:xfrm>
        </p:spPr>
        <p:txBody>
          <a:bodyPr/>
          <a:lstStyle>
            <a:lvl1pPr>
              <a:defRPr>
                <a:solidFill>
                  <a:srgbClr val="404040"/>
                </a:solidFill>
                <a:latin typeface="Aleo"/>
                <a:cs typeface="Aleo"/>
              </a:defRPr>
            </a:lvl1pPr>
            <a:lvl2pPr>
              <a:defRPr>
                <a:solidFill>
                  <a:srgbClr val="404040"/>
                </a:solidFill>
                <a:latin typeface="Aleo"/>
                <a:cs typeface="Aleo"/>
              </a:defRPr>
            </a:lvl2pPr>
            <a:lvl3pPr>
              <a:defRPr>
                <a:solidFill>
                  <a:srgbClr val="404040"/>
                </a:solidFill>
                <a:latin typeface="Aleo"/>
                <a:cs typeface="Aleo"/>
              </a:defRPr>
            </a:lvl3pPr>
            <a:lvl4pPr>
              <a:defRPr>
                <a:solidFill>
                  <a:srgbClr val="404040"/>
                </a:solidFill>
                <a:latin typeface="Aleo"/>
                <a:cs typeface="Aleo"/>
              </a:defRPr>
            </a:lvl4pPr>
            <a:lvl5pPr>
              <a:defRPr>
                <a:solidFill>
                  <a:srgbClr val="404040"/>
                </a:solidFill>
                <a:latin typeface="Aleo"/>
                <a:cs typeface="Aleo"/>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585711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6" name="Picture 5" descr="bkg texture.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7" name="Picture 6" descr="LOGO"/>
          <p:cNvPicPr>
            <a:picLocks noChangeAspect="1" noChangeArrowheads="1"/>
          </p:cNvPicPr>
          <p:nvPr userDrawn="1"/>
        </p:nvPicPr>
        <p:blipFill>
          <a:blip r:embed="rId3">
            <a:extLst>
              <a:ext uri="{28A0092B-C50C-407E-A947-70E740481C1C}">
                <a14:useLocalDpi xmlns:a14="http://schemas.microsoft.com/office/drawing/2010/main" val="0"/>
              </a:ext>
            </a:extLst>
          </a:blip>
          <a:srcRect l="40155" t="68614" r="40912" b="12762"/>
          <a:stretch>
            <a:fillRect/>
          </a:stretch>
        </p:blipFill>
        <p:spPr bwMode="auto">
          <a:xfrm>
            <a:off x="4059238" y="5989638"/>
            <a:ext cx="1008062"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11040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6" name="Picture 5" descr="bkg texture.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42136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8" name="Picture 5" descr="Our Compass Master-BLANK"/>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0350" cy="707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594678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0" name="Picture 5" descr="Our Compass Body Master-BLANK"/>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0350" cy="707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6" descr="LOGO"/>
          <p:cNvPicPr>
            <a:picLocks noChangeAspect="1" noChangeArrowheads="1"/>
          </p:cNvPicPr>
          <p:nvPr userDrawn="1"/>
        </p:nvPicPr>
        <p:blipFill>
          <a:blip r:embed="rId3">
            <a:extLst>
              <a:ext uri="{28A0092B-C50C-407E-A947-70E740481C1C}">
                <a14:useLocalDpi xmlns:a14="http://schemas.microsoft.com/office/drawing/2010/main" val="0"/>
              </a:ext>
            </a:extLst>
          </a:blip>
          <a:srcRect l="40155" t="68614" r="40912" b="12762"/>
          <a:stretch>
            <a:fillRect/>
          </a:stretch>
        </p:blipFill>
        <p:spPr bwMode="auto">
          <a:xfrm>
            <a:off x="4059238" y="5989638"/>
            <a:ext cx="1008062"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 Placeholder 2"/>
          <p:cNvSpPr>
            <a:spLocks noGrp="1"/>
          </p:cNvSpPr>
          <p:nvPr>
            <p:ph type="body" sz="quarter" idx="10"/>
          </p:nvPr>
        </p:nvSpPr>
        <p:spPr>
          <a:xfrm>
            <a:off x="1371600" y="1219200"/>
            <a:ext cx="6400800" cy="762000"/>
          </a:xfrm>
        </p:spPr>
        <p:txBody>
          <a:bodyPr/>
          <a:lstStyle>
            <a:lvl1pPr marL="0" indent="0" algn="ctr">
              <a:buFontTx/>
              <a:buNone/>
              <a:defRPr b="1">
                <a:solidFill>
                  <a:srgbClr val="404040"/>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Click to edit Master text styles</a:t>
            </a:r>
          </a:p>
        </p:txBody>
      </p:sp>
      <p:sp>
        <p:nvSpPr>
          <p:cNvPr id="5" name="Text Placeholder 4"/>
          <p:cNvSpPr>
            <a:spLocks noGrp="1"/>
          </p:cNvSpPr>
          <p:nvPr>
            <p:ph type="body" sz="quarter" idx="11"/>
          </p:nvPr>
        </p:nvSpPr>
        <p:spPr>
          <a:xfrm>
            <a:off x="1752600" y="2057400"/>
            <a:ext cx="5638800" cy="3429000"/>
          </a:xfrm>
        </p:spPr>
        <p:txBody>
          <a:bodyPr/>
          <a:lstStyle>
            <a:lvl1pPr marL="0" indent="0">
              <a:buFontTx/>
              <a:buNone/>
              <a:defRPr>
                <a:solidFill>
                  <a:srgbClr val="404040"/>
                </a:solidFill>
              </a:defRPr>
            </a:lvl1pPr>
          </a:lstStyle>
          <a:p>
            <a:pPr lvl="0"/>
            <a:r>
              <a:rPr lang="en-US" dirty="0" smtClean="0"/>
              <a:t>Click to edit Master text styles</a:t>
            </a:r>
          </a:p>
        </p:txBody>
      </p:sp>
    </p:spTree>
    <p:extLst>
      <p:ext uri="{BB962C8B-B14F-4D97-AF65-F5344CB8AC3E}">
        <p14:creationId xmlns:p14="http://schemas.microsoft.com/office/powerpoint/2010/main" val="61781018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smtClean="0"/>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smtClean="0"/>
              <a:t>Click to edit Master text styles</a:t>
            </a:r>
          </a:p>
          <a:p>
            <a:pPr lvl="1"/>
            <a:r>
              <a:rPr lang="en-US" altLang="en-US" dirty="0" smtClean="0"/>
              <a:t>Second level</a:t>
            </a:r>
          </a:p>
          <a:p>
            <a:pPr lvl="2"/>
            <a:r>
              <a:rPr lang="en-US" altLang="en-US" dirty="0" smtClean="0"/>
              <a:t>Third level</a:t>
            </a:r>
          </a:p>
          <a:p>
            <a:pPr lvl="3"/>
            <a:r>
              <a:rPr lang="en-US" altLang="en-US" dirty="0" smtClean="0"/>
              <a:t>Fourth level</a:t>
            </a:r>
          </a:p>
          <a:p>
            <a:pPr lvl="4"/>
            <a:r>
              <a:rPr lang="en-US" altLang="en-US" dirty="0" smtClean="0"/>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400" smtClean="0"/>
            </a:lvl1pPr>
          </a:lstStyle>
          <a:p>
            <a:pPr>
              <a:defRPr/>
            </a:pPr>
            <a:endParaRPr lang="en-US" alt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ctr">
              <a:defRPr sz="1400" smtClean="0"/>
            </a:lvl1pPr>
          </a:lstStyle>
          <a:p>
            <a:pPr>
              <a:defRPr/>
            </a:pPr>
            <a:endParaRPr lang="en-US" altLang="en-US" dirty="0"/>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400" smtClean="0"/>
            </a:lvl1pPr>
          </a:lstStyle>
          <a:p>
            <a:pPr>
              <a:defRPr/>
            </a:pPr>
            <a:fld id="{1191961A-D06D-44DA-8AE8-72BC8D4E116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6" r:id="rId2"/>
    <p:sldLayoutId id="2147483651" r:id="rId3"/>
    <p:sldLayoutId id="2147483650" r:id="rId4"/>
    <p:sldLayoutId id="2147483655" r:id="rId5"/>
    <p:sldLayoutId id="2147483657" r:id="rId6"/>
    <p:sldLayoutId id="2147483658" r:id="rId7"/>
    <p:sldLayoutId id="2147483652" r:id="rId8"/>
    <p:sldLayoutId id="2147483653" r:id="rId9"/>
    <p:sldLayoutId id="2147483654" r:id="rId10"/>
    <p:sldLayoutId id="2147483659" r:id="rId11"/>
  </p:sldLayoutIdLst>
  <p:txStyles>
    <p:titleStyle>
      <a:lvl1pPr algn="l" rtl="0" eaLnBrk="0" fontAlgn="base" hangingPunct="0">
        <a:spcBef>
          <a:spcPct val="0"/>
        </a:spcBef>
        <a:spcAft>
          <a:spcPct val="0"/>
        </a:spcAft>
        <a:defRPr sz="4400" kern="1200">
          <a:solidFill>
            <a:srgbClr val="404040"/>
          </a:solidFill>
          <a:latin typeface="Brandon Grotesque Black"/>
          <a:ea typeface="+mj-ea"/>
          <a:cs typeface="Brandon Grotesque Black"/>
        </a:defRPr>
      </a:lvl1pPr>
      <a:lvl2pPr algn="ctr" rtl="0" eaLnBrk="0" fontAlgn="base" hangingPunct="0">
        <a:spcBef>
          <a:spcPct val="0"/>
        </a:spcBef>
        <a:spcAft>
          <a:spcPct val="0"/>
        </a:spcAft>
        <a:defRPr sz="4400">
          <a:solidFill>
            <a:schemeClr val="tx2"/>
          </a:solidFill>
          <a:latin typeface="Arial" panose="020B0604020202020204" pitchFamily="34" charset="0"/>
          <a:ea typeface="ＭＳ Ｐゴシック" panose="020B0600070205080204" pitchFamily="34" charset="-128"/>
        </a:defRPr>
      </a:lvl2pPr>
      <a:lvl3pPr algn="ctr" rtl="0" eaLnBrk="0" fontAlgn="base" hangingPunct="0">
        <a:spcBef>
          <a:spcPct val="0"/>
        </a:spcBef>
        <a:spcAft>
          <a:spcPct val="0"/>
        </a:spcAft>
        <a:defRPr sz="4400">
          <a:solidFill>
            <a:schemeClr val="tx2"/>
          </a:solidFill>
          <a:latin typeface="Arial" panose="020B0604020202020204" pitchFamily="34" charset="0"/>
          <a:ea typeface="ＭＳ Ｐゴシック" panose="020B0600070205080204" pitchFamily="34" charset="-128"/>
        </a:defRPr>
      </a:lvl3pPr>
      <a:lvl4pPr algn="ctr" rtl="0" eaLnBrk="0" fontAlgn="base" hangingPunct="0">
        <a:spcBef>
          <a:spcPct val="0"/>
        </a:spcBef>
        <a:spcAft>
          <a:spcPct val="0"/>
        </a:spcAft>
        <a:defRPr sz="4400">
          <a:solidFill>
            <a:schemeClr val="tx2"/>
          </a:solidFill>
          <a:latin typeface="Arial" panose="020B0604020202020204" pitchFamily="34" charset="0"/>
          <a:ea typeface="ＭＳ Ｐゴシック" panose="020B0600070205080204" pitchFamily="34" charset="-128"/>
        </a:defRPr>
      </a:lvl4pPr>
      <a:lvl5pPr algn="ctr" rtl="0" eaLnBrk="0" fontAlgn="base" hangingPunct="0">
        <a:spcBef>
          <a:spcPct val="0"/>
        </a:spcBef>
        <a:spcAft>
          <a:spcPct val="0"/>
        </a:spcAft>
        <a:defRPr sz="4400">
          <a:solidFill>
            <a:schemeClr val="tx2"/>
          </a:solidFill>
          <a:latin typeface="Arial" panose="020B0604020202020204" pitchFamily="34" charset="0"/>
          <a:ea typeface="ＭＳ Ｐゴシック" panose="020B0600070205080204" pitchFamily="34" charset="-128"/>
        </a:defRPr>
      </a:lvl5pPr>
      <a:lvl6pPr marL="457200" algn="ctr" rtl="0" fontAlgn="base">
        <a:spcBef>
          <a:spcPct val="0"/>
        </a:spcBef>
        <a:spcAft>
          <a:spcPct val="0"/>
        </a:spcAft>
        <a:defRPr sz="4400">
          <a:solidFill>
            <a:schemeClr val="tx2"/>
          </a:solidFill>
          <a:latin typeface="Arial" panose="020B0604020202020204" pitchFamily="34" charset="0"/>
          <a:ea typeface="ＭＳ Ｐゴシック" panose="020B0600070205080204" pitchFamily="34" charset="-128"/>
        </a:defRPr>
      </a:lvl6pPr>
      <a:lvl7pPr marL="914400" algn="ctr" rtl="0" fontAlgn="base">
        <a:spcBef>
          <a:spcPct val="0"/>
        </a:spcBef>
        <a:spcAft>
          <a:spcPct val="0"/>
        </a:spcAft>
        <a:defRPr sz="4400">
          <a:solidFill>
            <a:schemeClr val="tx2"/>
          </a:solidFill>
          <a:latin typeface="Arial" panose="020B0604020202020204" pitchFamily="34" charset="0"/>
          <a:ea typeface="ＭＳ Ｐゴシック" panose="020B0600070205080204" pitchFamily="34" charset="-128"/>
        </a:defRPr>
      </a:lvl7pPr>
      <a:lvl8pPr marL="1371600" algn="ctr" rtl="0" fontAlgn="base">
        <a:spcBef>
          <a:spcPct val="0"/>
        </a:spcBef>
        <a:spcAft>
          <a:spcPct val="0"/>
        </a:spcAft>
        <a:defRPr sz="4400">
          <a:solidFill>
            <a:schemeClr val="tx2"/>
          </a:solidFill>
          <a:latin typeface="Arial" panose="020B0604020202020204" pitchFamily="34" charset="0"/>
          <a:ea typeface="ＭＳ Ｐゴシック" panose="020B0600070205080204" pitchFamily="34" charset="-128"/>
        </a:defRPr>
      </a:lvl8pPr>
      <a:lvl9pPr marL="1828800" algn="ctr" rtl="0" fontAlgn="base">
        <a:spcBef>
          <a:spcPct val="0"/>
        </a:spcBef>
        <a:spcAft>
          <a:spcPct val="0"/>
        </a:spcAft>
        <a:defRPr sz="4400">
          <a:solidFill>
            <a:schemeClr val="tx2"/>
          </a:solidFill>
          <a:latin typeface="Arial" panose="020B0604020202020204" pitchFamily="34" charset="0"/>
          <a:ea typeface="ＭＳ Ｐゴシック" panose="020B0600070205080204" pitchFamily="34" charset="-128"/>
        </a:defRPr>
      </a:lvl9pPr>
    </p:titleStyle>
    <p:bodyStyle>
      <a:lvl1pPr marL="342900" indent="-342900" algn="l" rtl="0" eaLnBrk="0" fontAlgn="base" hangingPunct="0">
        <a:spcBef>
          <a:spcPct val="20000"/>
        </a:spcBef>
        <a:spcAft>
          <a:spcPct val="0"/>
        </a:spcAft>
        <a:buChar char="•"/>
        <a:defRPr sz="3200" kern="1200">
          <a:solidFill>
            <a:schemeClr val="tx1">
              <a:lumMod val="75000"/>
              <a:lumOff val="25000"/>
            </a:schemeClr>
          </a:solidFill>
          <a:latin typeface="Aleo"/>
          <a:ea typeface="+mn-ea"/>
          <a:cs typeface="Aleo"/>
        </a:defRPr>
      </a:lvl1pPr>
      <a:lvl2pPr marL="742950" indent="-285750" algn="l" rtl="0" eaLnBrk="0" fontAlgn="base" hangingPunct="0">
        <a:spcBef>
          <a:spcPct val="20000"/>
        </a:spcBef>
        <a:spcAft>
          <a:spcPct val="0"/>
        </a:spcAft>
        <a:buChar char="–"/>
        <a:defRPr sz="2800" kern="1200">
          <a:solidFill>
            <a:schemeClr val="tx1">
              <a:lumMod val="75000"/>
              <a:lumOff val="25000"/>
            </a:schemeClr>
          </a:solidFill>
          <a:latin typeface="Aleo"/>
          <a:ea typeface="+mn-ea"/>
          <a:cs typeface="Aleo"/>
        </a:defRPr>
      </a:lvl2pPr>
      <a:lvl3pPr marL="1143000" indent="-228600" algn="l" rtl="0" eaLnBrk="0" fontAlgn="base" hangingPunct="0">
        <a:spcBef>
          <a:spcPct val="20000"/>
        </a:spcBef>
        <a:spcAft>
          <a:spcPct val="0"/>
        </a:spcAft>
        <a:buChar char="•"/>
        <a:defRPr sz="2400" kern="1200">
          <a:solidFill>
            <a:schemeClr val="tx1">
              <a:lumMod val="75000"/>
              <a:lumOff val="25000"/>
            </a:schemeClr>
          </a:solidFill>
          <a:latin typeface="Aleo"/>
          <a:ea typeface="+mn-ea"/>
          <a:cs typeface="Aleo"/>
        </a:defRPr>
      </a:lvl3pPr>
      <a:lvl4pPr marL="1600200" indent="-228600" algn="l" rtl="0" eaLnBrk="0" fontAlgn="base" hangingPunct="0">
        <a:spcBef>
          <a:spcPct val="20000"/>
        </a:spcBef>
        <a:spcAft>
          <a:spcPct val="0"/>
        </a:spcAft>
        <a:buChar char="–"/>
        <a:defRPr sz="2000" kern="1200">
          <a:solidFill>
            <a:schemeClr val="tx1">
              <a:lumMod val="75000"/>
              <a:lumOff val="25000"/>
            </a:schemeClr>
          </a:solidFill>
          <a:latin typeface="Aleo"/>
          <a:ea typeface="+mn-ea"/>
          <a:cs typeface="Aleo"/>
        </a:defRPr>
      </a:lvl4pPr>
      <a:lvl5pPr marL="2057400" indent="-228600" algn="l" rtl="0" eaLnBrk="0" fontAlgn="base" hangingPunct="0">
        <a:spcBef>
          <a:spcPct val="20000"/>
        </a:spcBef>
        <a:spcAft>
          <a:spcPct val="0"/>
        </a:spcAft>
        <a:buChar char="»"/>
        <a:defRPr sz="2000" kern="1200">
          <a:solidFill>
            <a:schemeClr val="tx1">
              <a:lumMod val="75000"/>
              <a:lumOff val="25000"/>
            </a:schemeClr>
          </a:solidFill>
          <a:latin typeface="Aleo"/>
          <a:ea typeface="+mn-ea"/>
          <a:cs typeface="Aleo"/>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5.xml"/><Relationship Id="rId2" Type="http://schemas.openxmlformats.org/officeDocument/2006/relationships/diagramData" Target="../diagrams/data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ATDD, BDD, Story Testing, </a:t>
            </a:r>
            <a:br>
              <a:rPr lang="en-US" dirty="0" smtClean="0"/>
            </a:br>
            <a:r>
              <a:rPr lang="en-US" dirty="0" smtClean="0"/>
              <a:t>&amp; Specification By Example</a:t>
            </a:r>
            <a:endParaRPr lang="en-US" dirty="0"/>
          </a:p>
        </p:txBody>
      </p:sp>
      <p:sp>
        <p:nvSpPr>
          <p:cNvPr id="3" name="Text Placeholder 2"/>
          <p:cNvSpPr>
            <a:spLocks noGrp="1"/>
          </p:cNvSpPr>
          <p:nvPr>
            <p:ph type="body" sz="quarter" idx="10"/>
          </p:nvPr>
        </p:nvSpPr>
        <p:spPr/>
        <p:txBody>
          <a:bodyPr/>
          <a:lstStyle/>
          <a:p>
            <a:r>
              <a:rPr lang="en-US" dirty="0" smtClean="0"/>
              <a:t>Adding Examples to Acceptance Criteria</a:t>
            </a:r>
            <a:endParaRPr lang="en-US" dirty="0"/>
          </a:p>
        </p:txBody>
      </p:sp>
      <p:sp>
        <p:nvSpPr>
          <p:cNvPr id="4" name="Text Placeholder 3"/>
          <p:cNvSpPr>
            <a:spLocks noGrp="1"/>
          </p:cNvSpPr>
          <p:nvPr>
            <p:ph type="body" sz="quarter" idx="11"/>
          </p:nvPr>
        </p:nvSpPr>
        <p:spPr/>
        <p:txBody>
          <a:bodyPr/>
          <a:lstStyle/>
          <a:p>
            <a:pPr algn="r"/>
            <a:endParaRPr lang="en-US" dirty="0" smtClean="0"/>
          </a:p>
          <a:p>
            <a:pPr algn="r"/>
            <a:r>
              <a:rPr lang="en-US" dirty="0" smtClean="0"/>
              <a:t>Andrew Fuqua</a:t>
            </a:r>
          </a:p>
          <a:p>
            <a:pPr algn="r"/>
            <a:r>
              <a:rPr lang="en-US" dirty="0" smtClean="0"/>
              <a:t>678-763-8025</a:t>
            </a:r>
          </a:p>
          <a:p>
            <a:pPr algn="r"/>
            <a:r>
              <a:rPr lang="en-US" dirty="0" err="1" smtClean="0"/>
              <a:t>andrew@leadingagile.com</a:t>
            </a:r>
            <a:endParaRPr lang="en-US" dirty="0" smtClean="0"/>
          </a:p>
          <a:p>
            <a:pPr algn="r"/>
            <a:r>
              <a:rPr lang="en-US" dirty="0" smtClean="0"/>
              <a:t>@</a:t>
            </a:r>
            <a:r>
              <a:rPr lang="en-US" dirty="0" err="1" smtClean="0"/>
              <a:t>andrewmfuqua</a:t>
            </a:r>
            <a:endParaRPr lang="en-US" dirty="0" smtClean="0"/>
          </a:p>
          <a:p>
            <a:pPr algn="r"/>
            <a:r>
              <a:rPr lang="en-US" dirty="0" smtClean="0"/>
              <a:t>in/</a:t>
            </a:r>
            <a:r>
              <a:rPr lang="en-US" dirty="0" err="1" smtClean="0"/>
              <a:t>andrewfuqua</a:t>
            </a:r>
            <a:endParaRPr lang="en-US" dirty="0"/>
          </a:p>
        </p:txBody>
      </p:sp>
    </p:spTree>
    <p:extLst>
      <p:ext uri="{BB962C8B-B14F-4D97-AF65-F5344CB8AC3E}">
        <p14:creationId xmlns:p14="http://schemas.microsoft.com/office/powerpoint/2010/main" val="345925211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Scripts for Acceptance Criteria?</a:t>
            </a:r>
            <a:endParaRPr lang="en-US" dirty="0"/>
          </a:p>
        </p:txBody>
      </p:sp>
      <p:sp>
        <p:nvSpPr>
          <p:cNvPr id="3" name="Text Placeholder 2"/>
          <p:cNvSpPr>
            <a:spLocks noGrp="1"/>
          </p:cNvSpPr>
          <p:nvPr>
            <p:ph type="body" sz="quarter" idx="10"/>
          </p:nvPr>
        </p:nvSpPr>
        <p:spPr/>
        <p:txBody>
          <a:bodyPr/>
          <a:lstStyle/>
          <a:p>
            <a:r>
              <a:rPr lang="en-US" dirty="0" smtClean="0"/>
              <a:t>Scripts are about ‘how’</a:t>
            </a:r>
          </a:p>
          <a:p>
            <a:pPr lvl="1"/>
            <a:r>
              <a:rPr lang="en-US" dirty="0" smtClean="0"/>
              <a:t>The ‘why’ is forgotten or hidden</a:t>
            </a:r>
          </a:p>
          <a:p>
            <a:pPr lvl="1"/>
            <a:r>
              <a:rPr lang="en-US" dirty="0" smtClean="0"/>
              <a:t>‘how’ changes more often than the biz rules</a:t>
            </a:r>
            <a:endParaRPr lang="en-US" dirty="0"/>
          </a:p>
        </p:txBody>
      </p:sp>
    </p:spTree>
    <p:extLst>
      <p:ext uri="{BB962C8B-B14F-4D97-AF65-F5344CB8AC3E}">
        <p14:creationId xmlns:p14="http://schemas.microsoft.com/office/powerpoint/2010/main" val="4765083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nip Single Corner Rectangle 3"/>
          <p:cNvSpPr/>
          <p:nvPr/>
        </p:nvSpPr>
        <p:spPr bwMode="auto">
          <a:xfrm>
            <a:off x="914400" y="1371600"/>
            <a:ext cx="7543800" cy="4267200"/>
          </a:xfrm>
          <a:prstGeom prst="snip1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32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Examples:</a:t>
            </a:r>
            <a:endParaRPr kumimoji="0" lang="en-US" sz="2000" b="0" i="0" u="none" strike="noStrike" cap="none" normalizeH="0" baseline="0" dirty="0" smtClean="0">
              <a:ln>
                <a:noFill/>
              </a:ln>
              <a:solidFill>
                <a:schemeClr val="tx1"/>
              </a:solidFill>
              <a:effectLst/>
            </a:endParaRPr>
          </a:p>
          <a:p>
            <a:pPr marL="571500" marR="0" indent="-571500" algn="l" defTabSz="914400" rtl="0" eaLnBrk="0" fontAlgn="base" latinLnBrk="0" hangingPunct="0">
              <a:lnSpc>
                <a:spcPct val="100000"/>
              </a:lnSpc>
              <a:spcBef>
                <a:spcPct val="0"/>
              </a:spcBef>
              <a:spcAft>
                <a:spcPct val="0"/>
              </a:spcAft>
              <a:buClrTx/>
              <a:buSzTx/>
              <a:buFontTx/>
              <a:buChar char="-"/>
              <a:tabLst/>
            </a:pPr>
            <a:r>
              <a:rPr lang="en-US" sz="1800" dirty="0" smtClean="0">
                <a:latin typeface="Courier"/>
                <a:cs typeface="Courier"/>
              </a:rPr>
              <a:t>Abcd3fg! </a:t>
            </a:r>
            <a:r>
              <a:rPr lang="en-US" sz="1800" dirty="0">
                <a:latin typeface="Courier"/>
                <a:cs typeface="Courier"/>
              </a:rPr>
              <a:t> </a:t>
            </a:r>
            <a:r>
              <a:rPr lang="en-US" sz="1800" dirty="0" smtClean="0">
                <a:latin typeface="Courier"/>
                <a:cs typeface="Courier"/>
              </a:rPr>
              <a:t>  Too easy, sequence, starts with</a:t>
            </a:r>
          </a:p>
          <a:p>
            <a:pPr marR="0" algn="l" defTabSz="914400" rtl="0" eaLnBrk="0" fontAlgn="base" latinLnBrk="0" hangingPunct="0">
              <a:lnSpc>
                <a:spcPct val="100000"/>
              </a:lnSpc>
              <a:spcBef>
                <a:spcPct val="0"/>
              </a:spcBef>
              <a:spcAft>
                <a:spcPct val="0"/>
              </a:spcAft>
              <a:buClrTx/>
              <a:buSzTx/>
              <a:tabLst/>
            </a:pPr>
            <a:r>
              <a:rPr lang="en-US" sz="1800" dirty="0" smtClean="0">
                <a:latin typeface="Courier"/>
                <a:cs typeface="Courier"/>
              </a:rPr>
              <a:t>		   uppercase and ends in punctuation </a:t>
            </a:r>
          </a:p>
          <a:p>
            <a:pPr marL="571500" marR="0" indent="-57150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Courier"/>
                <a:cs typeface="Courier"/>
              </a:rPr>
              <a:t>G7A9*&amp;GK</a:t>
            </a:r>
            <a:r>
              <a:rPr kumimoji="0" lang="en-US" sz="1800" b="0" i="0" u="none" strike="noStrike" cap="none" normalizeH="0" dirty="0" smtClean="0">
                <a:ln>
                  <a:noFill/>
                </a:ln>
                <a:solidFill>
                  <a:schemeClr val="tx1"/>
                </a:solidFill>
                <a:effectLst/>
                <a:latin typeface="Courier"/>
                <a:cs typeface="Courier"/>
              </a:rPr>
              <a:t>    no lower case</a:t>
            </a:r>
          </a:p>
          <a:p>
            <a:pPr marL="571500" marR="0" indent="-571500" algn="l" defTabSz="914400" rtl="0" eaLnBrk="0" fontAlgn="base" latinLnBrk="0" hangingPunct="0">
              <a:lnSpc>
                <a:spcPct val="100000"/>
              </a:lnSpc>
              <a:spcBef>
                <a:spcPct val="0"/>
              </a:spcBef>
              <a:spcAft>
                <a:spcPct val="0"/>
              </a:spcAft>
              <a:buClrTx/>
              <a:buSzTx/>
              <a:buFontTx/>
              <a:buChar char="-"/>
              <a:tabLst/>
            </a:pPr>
            <a:r>
              <a:rPr lang="en-US" sz="1800" baseline="0" dirty="0" smtClean="0">
                <a:latin typeface="Courier"/>
                <a:cs typeface="Courier"/>
              </a:rPr>
              <a:t>a7a9*&amp;</a:t>
            </a:r>
            <a:r>
              <a:rPr lang="en-US" sz="1800" baseline="0" dirty="0" err="1" smtClean="0">
                <a:latin typeface="Courier"/>
                <a:cs typeface="Courier"/>
              </a:rPr>
              <a:t>gk</a:t>
            </a:r>
            <a:r>
              <a:rPr lang="en-US" sz="1800" dirty="0" smtClean="0">
                <a:latin typeface="Courier"/>
                <a:cs typeface="Courier"/>
              </a:rPr>
              <a:t>    no upper case</a:t>
            </a:r>
          </a:p>
          <a:p>
            <a:pPr marL="571500" marR="0" indent="-571500" algn="l" defTabSz="914400" rtl="0" eaLnBrk="0" fontAlgn="base" latinLnBrk="0" hangingPunct="0">
              <a:lnSpc>
                <a:spcPct val="100000"/>
              </a:lnSpc>
              <a:spcBef>
                <a:spcPct val="0"/>
              </a:spcBef>
              <a:spcAft>
                <a:spcPct val="0"/>
              </a:spcAft>
              <a:buClrTx/>
              <a:buSzTx/>
              <a:buFontTx/>
              <a:buChar char="-"/>
              <a:tabLst/>
            </a:pPr>
            <a:r>
              <a:rPr lang="en-US" sz="1800" dirty="0" smtClean="0">
                <a:latin typeface="Courier"/>
                <a:cs typeface="Courier"/>
              </a:rPr>
              <a:t>A&amp;A%*&amp;</a:t>
            </a:r>
            <a:r>
              <a:rPr lang="en-US" sz="1800" dirty="0" err="1" smtClean="0">
                <a:latin typeface="Courier"/>
                <a:cs typeface="Courier"/>
              </a:rPr>
              <a:t>gk</a:t>
            </a:r>
            <a:r>
              <a:rPr lang="en-US" sz="1800" dirty="0" smtClean="0">
                <a:latin typeface="Courier"/>
                <a:cs typeface="Courier"/>
              </a:rPr>
              <a:t>    no number</a:t>
            </a:r>
          </a:p>
          <a:p>
            <a:pPr marL="571500" marR="0" indent="-571500" algn="l" defTabSz="914400" rtl="0" eaLnBrk="0" fontAlgn="base" latinLnBrk="0" hangingPunct="0">
              <a:lnSpc>
                <a:spcPct val="100000"/>
              </a:lnSpc>
              <a:spcBef>
                <a:spcPct val="0"/>
              </a:spcBef>
              <a:spcAft>
                <a:spcPct val="0"/>
              </a:spcAft>
              <a:buClrTx/>
              <a:buSzTx/>
              <a:buFontTx/>
              <a:buChar char="-"/>
              <a:tabLst/>
            </a:pPr>
            <a:r>
              <a:rPr lang="en-US" sz="1800" dirty="0" smtClean="0">
                <a:latin typeface="Courier"/>
                <a:cs typeface="Courier"/>
              </a:rPr>
              <a:t>pA55w0rd.   easy to guess</a:t>
            </a:r>
          </a:p>
          <a:p>
            <a:pPr marL="571500" indent="-571500">
              <a:buFontTx/>
              <a:buChar char="-"/>
            </a:pPr>
            <a:r>
              <a:rPr lang="en-US" sz="1800" dirty="0">
                <a:latin typeface="Courier"/>
                <a:cs typeface="Courier"/>
              </a:rPr>
              <a:t>d9G*</a:t>
            </a:r>
            <a:r>
              <a:rPr lang="en-US" sz="1800" dirty="0" err="1" smtClean="0">
                <a:latin typeface="Courier"/>
                <a:cs typeface="Courier"/>
              </a:rPr>
              <a:t>ga</a:t>
            </a:r>
            <a:r>
              <a:rPr lang="en-US" sz="1800" dirty="0" smtClean="0">
                <a:latin typeface="Courier"/>
                <a:cs typeface="Courier"/>
              </a:rPr>
              <a:t>(r    only certain symbols allowed</a:t>
            </a:r>
          </a:p>
          <a:p>
            <a:pPr marL="571500" indent="-571500">
              <a:buFontTx/>
              <a:buChar char="-"/>
            </a:pPr>
            <a:r>
              <a:rPr lang="en-US" sz="1800" dirty="0">
                <a:latin typeface="Courier"/>
                <a:cs typeface="Courier"/>
              </a:rPr>
              <a:t>d9G*</a:t>
            </a:r>
            <a:r>
              <a:rPr lang="en-US" sz="1800" dirty="0" err="1">
                <a:latin typeface="Courier"/>
                <a:cs typeface="Courier"/>
              </a:rPr>
              <a:t>ga</a:t>
            </a:r>
            <a:r>
              <a:rPr lang="en-US" sz="1800" dirty="0" smtClean="0">
                <a:latin typeface="Courier"/>
                <a:cs typeface="Courier"/>
              </a:rPr>
              <a:t>,     too short</a:t>
            </a:r>
            <a:endParaRPr kumimoji="0" lang="en-US" sz="1800" b="0" i="0" u="none" strike="noStrike" cap="none" normalizeH="0" baseline="0" dirty="0" smtClean="0">
              <a:ln>
                <a:noFill/>
              </a:ln>
              <a:solidFill>
                <a:schemeClr val="tx1"/>
              </a:solidFill>
              <a:effectLst/>
              <a:latin typeface="Courier"/>
              <a:cs typeface="Courier"/>
            </a:endParaRPr>
          </a:p>
          <a:p>
            <a:pPr marL="571500" marR="0" indent="-57150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Courier"/>
                <a:cs typeface="Courier"/>
              </a:rPr>
              <a:t>d9G*</a:t>
            </a:r>
            <a:r>
              <a:rPr kumimoji="0" lang="en-US" sz="1800" b="0" i="0" u="none" strike="noStrike" cap="none" normalizeH="0" baseline="0" dirty="0" err="1" smtClean="0">
                <a:ln>
                  <a:noFill/>
                </a:ln>
                <a:solidFill>
                  <a:schemeClr val="tx1"/>
                </a:solidFill>
                <a:effectLst/>
                <a:latin typeface="Courier"/>
                <a:cs typeface="Courier"/>
              </a:rPr>
              <a:t>ga,r</a:t>
            </a:r>
            <a:r>
              <a:rPr kumimoji="0" lang="en-US" sz="1800" b="0" i="0" u="none" strike="noStrike" cap="none" normalizeH="0" baseline="0" dirty="0" smtClean="0">
                <a:ln>
                  <a:noFill/>
                </a:ln>
                <a:solidFill>
                  <a:schemeClr val="tx1"/>
                </a:solidFill>
                <a:effectLst/>
                <a:latin typeface="Courier"/>
                <a:cs typeface="Courier"/>
              </a:rPr>
              <a:t>        good</a:t>
            </a:r>
          </a:p>
          <a:p>
            <a:pPr marL="571500" marR="0" indent="-57150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Courier"/>
                <a:cs typeface="Courier"/>
              </a:rPr>
              <a:t>G9d*</a:t>
            </a:r>
            <a:r>
              <a:rPr kumimoji="0" lang="en-US" sz="1800" b="0" i="0" u="none" strike="noStrike" cap="none" normalizeH="0" baseline="0" dirty="0" err="1" smtClean="0">
                <a:ln>
                  <a:noFill/>
                </a:ln>
                <a:solidFill>
                  <a:schemeClr val="tx1"/>
                </a:solidFill>
                <a:effectLst/>
                <a:latin typeface="Courier"/>
                <a:cs typeface="Courier"/>
              </a:rPr>
              <a:t>ga,r</a:t>
            </a:r>
            <a:r>
              <a:rPr kumimoji="0" lang="en-US" sz="1800" b="0" i="0" u="none" strike="noStrike" cap="none" normalizeH="0" baseline="0" dirty="0" smtClean="0">
                <a:ln>
                  <a:noFill/>
                </a:ln>
                <a:solidFill>
                  <a:schemeClr val="tx1"/>
                </a:solidFill>
                <a:effectLst/>
                <a:latin typeface="Courier"/>
                <a:cs typeface="Courier"/>
              </a:rPr>
              <a:t>   </a:t>
            </a:r>
            <a:r>
              <a:rPr kumimoji="0" lang="en-US" sz="1800" b="0" i="0" u="none" strike="noStrike" cap="none" normalizeH="0" dirty="0" smtClean="0">
                <a:ln>
                  <a:noFill/>
                </a:ln>
                <a:solidFill>
                  <a:schemeClr val="tx1"/>
                </a:solidFill>
                <a:effectLst/>
                <a:latin typeface="Courier"/>
                <a:cs typeface="Courier"/>
              </a:rPr>
              <a:t> </a:t>
            </a:r>
            <a:r>
              <a:rPr kumimoji="0" lang="en-US" sz="1800" b="0" i="0" u="none" strike="noStrike" cap="none" normalizeH="0" baseline="0" dirty="0" smtClean="0">
                <a:ln>
                  <a:noFill/>
                </a:ln>
                <a:solidFill>
                  <a:schemeClr val="tx1"/>
                </a:solidFill>
                <a:effectLst/>
                <a:latin typeface="Courier"/>
                <a:cs typeface="Courier"/>
              </a:rPr>
              <a:t>    good</a:t>
            </a:r>
          </a:p>
          <a:p>
            <a:pPr marL="571500" marR="0" indent="-571500" algn="l" defTabSz="914400" rtl="0" eaLnBrk="0" fontAlgn="base" latinLnBrk="0" hangingPunct="0">
              <a:lnSpc>
                <a:spcPct val="100000"/>
              </a:lnSpc>
              <a:spcBef>
                <a:spcPct val="0"/>
              </a:spcBef>
              <a:spcAft>
                <a:spcPct val="0"/>
              </a:spcAft>
              <a:buClrTx/>
              <a:buSzTx/>
              <a:buFontTx/>
              <a:buChar char="-"/>
              <a:tabLst/>
            </a:pPr>
            <a:r>
              <a:rPr lang="en-US" sz="1800" dirty="0" smtClean="0">
                <a:latin typeface="Courier"/>
                <a:cs typeface="Courier"/>
              </a:rPr>
              <a:t>G9~`!@#$%^&amp;*a   good</a:t>
            </a:r>
            <a:endParaRPr kumimoji="0" lang="en-US" sz="1800" b="0" i="0" u="none" strike="noStrike" cap="none" normalizeH="0" baseline="0" dirty="0" smtClean="0">
              <a:ln>
                <a:noFill/>
              </a:ln>
              <a:solidFill>
                <a:schemeClr val="tx1"/>
              </a:solidFill>
              <a:effectLst/>
              <a:latin typeface="Courier"/>
              <a:cs typeface="Courier"/>
            </a:endParaRPr>
          </a:p>
        </p:txBody>
      </p:sp>
      <p:sp>
        <p:nvSpPr>
          <p:cNvPr id="5" name="TextBox 4"/>
          <p:cNvSpPr txBox="1"/>
          <p:nvPr/>
        </p:nvSpPr>
        <p:spPr>
          <a:xfrm>
            <a:off x="914400" y="838200"/>
            <a:ext cx="1508760" cy="461665"/>
          </a:xfrm>
          <a:prstGeom prst="rect">
            <a:avLst/>
          </a:prstGeom>
          <a:noFill/>
        </p:spPr>
        <p:txBody>
          <a:bodyPr wrap="square" rtlCol="0">
            <a:spAutoFit/>
          </a:bodyPr>
          <a:lstStyle/>
          <a:p>
            <a:r>
              <a:rPr lang="en-US" dirty="0" smtClean="0"/>
              <a:t>Discuss</a:t>
            </a:r>
            <a:endParaRPr lang="en-US" dirty="0"/>
          </a:p>
        </p:txBody>
      </p:sp>
      <p:sp>
        <p:nvSpPr>
          <p:cNvPr id="7" name="Cloud Callout 6"/>
          <p:cNvSpPr/>
          <p:nvPr/>
        </p:nvSpPr>
        <p:spPr bwMode="auto">
          <a:xfrm>
            <a:off x="5867400" y="3886200"/>
            <a:ext cx="3276600" cy="2133600"/>
          </a:xfrm>
          <a:prstGeom prst="cloudCallout">
            <a:avLst>
              <a:gd name="adj1" fmla="val -43050"/>
              <a:gd name="adj2" fmla="val 84279"/>
            </a:avLst>
          </a:prstGeom>
          <a:solidFill>
            <a:srgbClr val="FFFF00"/>
          </a:solidFill>
          <a:ln>
            <a:headEnd type="none" w="med" len="med"/>
            <a:tailEnd type="none" w="med" len="med"/>
          </a:ln>
          <a:extLst/>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Do I</a:t>
            </a:r>
            <a:r>
              <a:rPr kumimoji="0" lang="en-US" sz="2400" b="0" i="0" u="none" strike="noStrike" cap="none" normalizeH="0" dirty="0" smtClean="0">
                <a:ln>
                  <a:noFill/>
                </a:ln>
                <a:solidFill>
                  <a:schemeClr val="tx1"/>
                </a:solidFill>
                <a:effectLst/>
                <a:latin typeface="Arial" panose="020B0604020202020204" pitchFamily="34" charset="0"/>
                <a:ea typeface="ＭＳ Ｐゴシック" panose="020B0600070205080204" pitchFamily="34" charset="-128"/>
              </a:rPr>
              <a:t> have an example for each part of the biz rule?</a:t>
            </a: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7575418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1143000"/>
          </a:xfrm>
        </p:spPr>
        <p:txBody>
          <a:bodyPr/>
          <a:lstStyle/>
          <a:p>
            <a:r>
              <a:rPr lang="en-US" sz="3200" dirty="0" smtClean="0"/>
              <a:t>Acceptance Test Driven Development (ATDD) Cycle</a:t>
            </a:r>
            <a:endParaRPr lang="en-US" sz="3200" dirty="0"/>
          </a:p>
        </p:txBody>
      </p:sp>
      <p:sp>
        <p:nvSpPr>
          <p:cNvPr id="4" name="TextBox 3"/>
          <p:cNvSpPr txBox="1"/>
          <p:nvPr/>
        </p:nvSpPr>
        <p:spPr>
          <a:xfrm>
            <a:off x="5181600" y="6596390"/>
            <a:ext cx="3962400" cy="261610"/>
          </a:xfrm>
          <a:prstGeom prst="rect">
            <a:avLst/>
          </a:prstGeom>
          <a:noFill/>
        </p:spPr>
        <p:txBody>
          <a:bodyPr wrap="square" rtlCol="0">
            <a:spAutoFit/>
          </a:bodyPr>
          <a:lstStyle/>
          <a:p>
            <a:r>
              <a:rPr lang="en-US" sz="1100" dirty="0" smtClean="0"/>
              <a:t>Adapted from James Shore &amp;  </a:t>
            </a:r>
            <a:r>
              <a:rPr lang="en-US" sz="1100" dirty="0" err="1" smtClean="0"/>
              <a:t>Melnick</a:t>
            </a:r>
            <a:r>
              <a:rPr lang="en-US" sz="1100" dirty="0" smtClean="0"/>
              <a:t>, </a:t>
            </a:r>
            <a:r>
              <a:rPr lang="en-US" sz="1100" dirty="0" err="1" smtClean="0"/>
              <a:t>Marick</a:t>
            </a:r>
            <a:r>
              <a:rPr lang="en-US" sz="1100" dirty="0" smtClean="0"/>
              <a:t>, Hendrickson</a:t>
            </a:r>
            <a:endParaRPr lang="en-US" sz="1100" dirty="0"/>
          </a:p>
        </p:txBody>
      </p:sp>
      <p:sp>
        <p:nvSpPr>
          <p:cNvPr id="5" name="Snip Single Corner Rectangle 4"/>
          <p:cNvSpPr/>
          <p:nvPr/>
        </p:nvSpPr>
        <p:spPr bwMode="auto">
          <a:xfrm>
            <a:off x="1295400" y="2133600"/>
            <a:ext cx="1295400" cy="838200"/>
          </a:xfrm>
          <a:prstGeom prst="snip1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story</a:t>
            </a:r>
          </a:p>
        </p:txBody>
      </p:sp>
      <p:sp>
        <p:nvSpPr>
          <p:cNvPr id="6" name="Right Arrow 5"/>
          <p:cNvSpPr/>
          <p:nvPr/>
        </p:nvSpPr>
        <p:spPr bwMode="auto">
          <a:xfrm>
            <a:off x="4038600" y="2209800"/>
            <a:ext cx="1066800" cy="457200"/>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graphicFrame>
        <p:nvGraphicFramePr>
          <p:cNvPr id="7" name="Table 6"/>
          <p:cNvGraphicFramePr>
            <a:graphicFrameLocks noGrp="1"/>
          </p:cNvGraphicFramePr>
          <p:nvPr>
            <p:extLst>
              <p:ext uri="{D42A27DB-BD31-4B8C-83A1-F6EECF244321}">
                <p14:modId xmlns:p14="http://schemas.microsoft.com/office/powerpoint/2010/main" val="1803062830"/>
              </p:ext>
            </p:extLst>
          </p:nvPr>
        </p:nvGraphicFramePr>
        <p:xfrm>
          <a:off x="6553200" y="2133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5" name="TextBox 14"/>
          <p:cNvSpPr txBox="1"/>
          <p:nvPr/>
        </p:nvSpPr>
        <p:spPr>
          <a:xfrm>
            <a:off x="1295400" y="1676400"/>
            <a:ext cx="1371600" cy="461665"/>
          </a:xfrm>
          <a:prstGeom prst="rect">
            <a:avLst/>
          </a:prstGeom>
          <a:noFill/>
        </p:spPr>
        <p:txBody>
          <a:bodyPr wrap="square" rtlCol="0">
            <a:spAutoFit/>
          </a:bodyPr>
          <a:lstStyle/>
          <a:p>
            <a:r>
              <a:rPr lang="en-US" dirty="0" smtClean="0"/>
              <a:t>Discuss</a:t>
            </a:r>
            <a:endParaRPr lang="en-US" dirty="0"/>
          </a:p>
        </p:txBody>
      </p:sp>
      <p:sp>
        <p:nvSpPr>
          <p:cNvPr id="16" name="TextBox 15"/>
          <p:cNvSpPr txBox="1"/>
          <p:nvPr/>
        </p:nvSpPr>
        <p:spPr>
          <a:xfrm>
            <a:off x="6934200" y="1676400"/>
            <a:ext cx="914400" cy="461665"/>
          </a:xfrm>
          <a:prstGeom prst="rect">
            <a:avLst/>
          </a:prstGeom>
          <a:noFill/>
        </p:spPr>
        <p:txBody>
          <a:bodyPr wrap="square" rtlCol="0">
            <a:spAutoFit/>
          </a:bodyPr>
          <a:lstStyle/>
          <a:p>
            <a:r>
              <a:rPr lang="en-US" dirty="0" smtClean="0"/>
              <a:t>Distill</a:t>
            </a:r>
            <a:endParaRPr lang="en-US" dirty="0"/>
          </a:p>
        </p:txBody>
      </p:sp>
      <p:sp>
        <p:nvSpPr>
          <p:cNvPr id="21" name="Down Arrow 20"/>
          <p:cNvSpPr/>
          <p:nvPr/>
        </p:nvSpPr>
        <p:spPr bwMode="auto">
          <a:xfrm>
            <a:off x="7391400" y="3429000"/>
            <a:ext cx="457200" cy="7620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2" name="Down Arrow 21"/>
          <p:cNvSpPr/>
          <p:nvPr/>
        </p:nvSpPr>
        <p:spPr bwMode="auto">
          <a:xfrm rot="5400000">
            <a:off x="4343400" y="4876800"/>
            <a:ext cx="457200" cy="10668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3" name="Down Arrow 22"/>
          <p:cNvSpPr/>
          <p:nvPr/>
        </p:nvSpPr>
        <p:spPr bwMode="auto">
          <a:xfrm rot="10800000">
            <a:off x="1600200" y="3429000"/>
            <a:ext cx="457200" cy="7620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4" name="Folded Corner 23"/>
          <p:cNvSpPr/>
          <p:nvPr/>
        </p:nvSpPr>
        <p:spPr bwMode="auto">
          <a:xfrm>
            <a:off x="6705600" y="4953000"/>
            <a:ext cx="1676400" cy="914400"/>
          </a:xfrm>
          <a:prstGeom prst="foldedCorner">
            <a:avLst/>
          </a:prstGeom>
          <a:solidFill>
            <a:schemeClr val="accent1">
              <a:alpha val="19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r>
              <a:rPr lang="en-US" sz="800" dirty="0" smtClean="0">
                <a:solidFill>
                  <a:srgbClr val="B3B3B3"/>
                </a:solidFill>
              </a:rPr>
              <a:t>@</a:t>
            </a:r>
            <a:r>
              <a:rPr lang="en-US" sz="800" dirty="0">
                <a:solidFill>
                  <a:srgbClr val="B3B3B3"/>
                </a:solidFill>
              </a:rPr>
              <a:t>Test</a:t>
            </a:r>
          </a:p>
          <a:p>
            <a:r>
              <a:rPr lang="en-US" sz="800" dirty="0" smtClean="0">
                <a:solidFill>
                  <a:srgbClr val="B3B3B3"/>
                </a:solidFill>
              </a:rPr>
              <a:t>public </a:t>
            </a:r>
            <a:r>
              <a:rPr lang="en-US" sz="800" dirty="0">
                <a:solidFill>
                  <a:srgbClr val="B3B3B3"/>
                </a:solidFill>
              </a:rPr>
              <a:t>void </a:t>
            </a:r>
            <a:r>
              <a:rPr lang="en-US" sz="800" dirty="0" err="1" smtClean="0">
                <a:solidFill>
                  <a:srgbClr val="B3B3B3"/>
                </a:solidFill>
              </a:rPr>
              <a:t>testTsd</a:t>
            </a:r>
            <a:r>
              <a:rPr lang="en-US" sz="800" dirty="0" smtClean="0">
                <a:solidFill>
                  <a:srgbClr val="B3B3B3"/>
                </a:solidFill>
              </a:rPr>
              <a:t>() {</a:t>
            </a:r>
          </a:p>
          <a:p>
            <a:r>
              <a:rPr lang="en-US" sz="800" dirty="0">
                <a:solidFill>
                  <a:srgbClr val="B3B3B3"/>
                </a:solidFill>
              </a:rPr>
              <a:t> </a:t>
            </a:r>
            <a:r>
              <a:rPr lang="en-US" sz="800" dirty="0" smtClean="0">
                <a:solidFill>
                  <a:srgbClr val="B3B3B3"/>
                </a:solidFill>
              </a:rPr>
              <a:t> </a:t>
            </a:r>
            <a:r>
              <a:rPr lang="en-US" sz="800" dirty="0" err="1" smtClean="0">
                <a:solidFill>
                  <a:srgbClr val="B3B3B3"/>
                </a:solidFill>
              </a:rPr>
              <a:t>int</a:t>
            </a:r>
            <a:r>
              <a:rPr lang="en-US" sz="800" dirty="0" smtClean="0">
                <a:solidFill>
                  <a:srgbClr val="B3B3B3"/>
                </a:solidFill>
              </a:rPr>
              <a:t> expected = </a:t>
            </a:r>
            <a:r>
              <a:rPr lang="en-US" sz="800" dirty="0" err="1" smtClean="0">
                <a:solidFill>
                  <a:srgbClr val="B3B3B3"/>
                </a:solidFill>
              </a:rPr>
              <a:t>Asdf.run</a:t>
            </a:r>
            <a:r>
              <a:rPr lang="en-US" sz="800" dirty="0" smtClean="0">
                <a:solidFill>
                  <a:srgbClr val="B3B3B3"/>
                </a:solidFill>
              </a:rPr>
              <a:t>();</a:t>
            </a:r>
          </a:p>
          <a:p>
            <a:r>
              <a:rPr lang="en-US" sz="800" dirty="0">
                <a:solidFill>
                  <a:srgbClr val="B3B3B3"/>
                </a:solidFill>
              </a:rPr>
              <a:t> </a:t>
            </a:r>
            <a:r>
              <a:rPr lang="en-US" sz="800" dirty="0" smtClean="0">
                <a:solidFill>
                  <a:srgbClr val="B3B3B3"/>
                </a:solidFill>
              </a:rPr>
              <a:t> </a:t>
            </a:r>
            <a:r>
              <a:rPr lang="en-US" sz="800" dirty="0" err="1" smtClean="0">
                <a:solidFill>
                  <a:srgbClr val="B3B3B3"/>
                </a:solidFill>
              </a:rPr>
              <a:t>assertEqual</a:t>
            </a:r>
            <a:r>
              <a:rPr lang="en-US" sz="800" dirty="0" smtClean="0">
                <a:solidFill>
                  <a:srgbClr val="B3B3B3"/>
                </a:solidFill>
              </a:rPr>
              <a:t>(</a:t>
            </a:r>
            <a:r>
              <a:rPr lang="en-US" sz="800" dirty="0" err="1" smtClean="0">
                <a:solidFill>
                  <a:srgbClr val="B3B3B3"/>
                </a:solidFill>
              </a:rPr>
              <a:t>expected,actual</a:t>
            </a:r>
            <a:r>
              <a:rPr lang="en-US" sz="800" dirty="0" smtClean="0">
                <a:solidFill>
                  <a:srgbClr val="B3B3B3"/>
                </a:solidFill>
              </a:rPr>
              <a:t>);</a:t>
            </a:r>
          </a:p>
          <a:p>
            <a:r>
              <a:rPr lang="it-IT" sz="800" dirty="0" smtClean="0">
                <a:solidFill>
                  <a:srgbClr val="B3B3B3"/>
                </a:solidFill>
              </a:rPr>
              <a:t>}</a:t>
            </a:r>
          </a:p>
          <a:p>
            <a:r>
              <a:rPr lang="it-IT" sz="800" dirty="0">
                <a:solidFill>
                  <a:srgbClr val="B3B3B3"/>
                </a:solidFill>
              </a:rPr>
              <a:t>@Test</a:t>
            </a:r>
          </a:p>
          <a:p>
            <a:r>
              <a:rPr lang="it-IT" sz="800" dirty="0">
                <a:solidFill>
                  <a:srgbClr val="B3B3B3"/>
                </a:solidFill>
              </a:rPr>
              <a:t>public </a:t>
            </a:r>
            <a:r>
              <a:rPr lang="it-IT" sz="800" dirty="0" err="1">
                <a:solidFill>
                  <a:srgbClr val="B3B3B3"/>
                </a:solidFill>
              </a:rPr>
              <a:t>void</a:t>
            </a:r>
            <a:r>
              <a:rPr lang="it-IT" sz="800" dirty="0">
                <a:solidFill>
                  <a:srgbClr val="B3B3B3"/>
                </a:solidFill>
              </a:rPr>
              <a:t> </a:t>
            </a:r>
            <a:r>
              <a:rPr lang="it-IT" sz="800" dirty="0" err="1">
                <a:solidFill>
                  <a:srgbClr val="B3B3B3"/>
                </a:solidFill>
              </a:rPr>
              <a:t>testTwo</a:t>
            </a:r>
            <a:r>
              <a:rPr lang="it-IT" sz="800" dirty="0">
                <a:solidFill>
                  <a:srgbClr val="B3B3B3"/>
                </a:solidFill>
              </a:rPr>
              <a:t>() </a:t>
            </a:r>
            <a:r>
              <a:rPr lang="it-IT" sz="800" dirty="0" smtClean="0">
                <a:solidFill>
                  <a:srgbClr val="B3B3B3"/>
                </a:solidFill>
              </a:rPr>
              <a:t>{</a:t>
            </a:r>
            <a:r>
              <a:rPr lang="it-IT" sz="800" dirty="0">
                <a:solidFill>
                  <a:srgbClr val="B3B3B3"/>
                </a:solidFill>
              </a:rPr>
              <a:t>{</a:t>
            </a:r>
          </a:p>
        </p:txBody>
      </p:sp>
      <p:sp>
        <p:nvSpPr>
          <p:cNvPr id="25" name="Action Button: Forward or Next 24">
            <a:hlinkClick r:id="" action="ppaction://noaction" highlightClick="1"/>
          </p:cNvPr>
          <p:cNvSpPr/>
          <p:nvPr/>
        </p:nvSpPr>
        <p:spPr bwMode="auto">
          <a:xfrm>
            <a:off x="1295400" y="4876800"/>
            <a:ext cx="1143000" cy="990600"/>
          </a:xfrm>
          <a:prstGeom prst="actionButtonForwardNext">
            <a:avLst/>
          </a:prstGeom>
          <a:solidFill>
            <a:schemeClr val="accent1">
              <a:alpha val="19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6" name="TextBox 25"/>
          <p:cNvSpPr txBox="1"/>
          <p:nvPr/>
        </p:nvSpPr>
        <p:spPr>
          <a:xfrm>
            <a:off x="6705600" y="5867400"/>
            <a:ext cx="1371600" cy="461665"/>
          </a:xfrm>
          <a:prstGeom prst="rect">
            <a:avLst/>
          </a:prstGeom>
          <a:noFill/>
        </p:spPr>
        <p:txBody>
          <a:bodyPr wrap="square" rtlCol="0">
            <a:spAutoFit/>
          </a:bodyPr>
          <a:lstStyle/>
          <a:p>
            <a:r>
              <a:rPr lang="en-US" dirty="0" smtClean="0">
                <a:solidFill>
                  <a:schemeClr val="bg2">
                    <a:lumMod val="60000"/>
                    <a:lumOff val="40000"/>
                  </a:schemeClr>
                </a:solidFill>
              </a:rPr>
              <a:t>Develop</a:t>
            </a:r>
            <a:endParaRPr lang="en-US" dirty="0">
              <a:solidFill>
                <a:schemeClr val="bg2">
                  <a:lumMod val="60000"/>
                  <a:lumOff val="40000"/>
                </a:schemeClr>
              </a:solidFill>
            </a:endParaRPr>
          </a:p>
        </p:txBody>
      </p:sp>
      <p:sp>
        <p:nvSpPr>
          <p:cNvPr id="27" name="TextBox 26"/>
          <p:cNvSpPr txBox="1"/>
          <p:nvPr/>
        </p:nvSpPr>
        <p:spPr>
          <a:xfrm>
            <a:off x="1219200" y="5867400"/>
            <a:ext cx="2514600" cy="461665"/>
          </a:xfrm>
          <a:prstGeom prst="rect">
            <a:avLst/>
          </a:prstGeom>
          <a:noFill/>
          <a:ln>
            <a:solidFill>
              <a:schemeClr val="tx1">
                <a:alpha val="15000"/>
              </a:schemeClr>
            </a:solidFill>
          </a:ln>
        </p:spPr>
        <p:txBody>
          <a:bodyPr wrap="square" rtlCol="0">
            <a:spAutoFit/>
          </a:bodyPr>
          <a:lstStyle/>
          <a:p>
            <a:r>
              <a:rPr lang="en-US" dirty="0" smtClean="0">
                <a:solidFill>
                  <a:schemeClr val="bg2">
                    <a:lumMod val="60000"/>
                    <a:lumOff val="40000"/>
                  </a:schemeClr>
                </a:solidFill>
              </a:rPr>
              <a:t>Demo (Explore)</a:t>
            </a:r>
            <a:endParaRPr lang="en-US" dirty="0">
              <a:solidFill>
                <a:schemeClr val="bg2">
                  <a:lumMod val="60000"/>
                  <a:lumOff val="40000"/>
                </a:schemeClr>
              </a:solidFill>
            </a:endParaRPr>
          </a:p>
        </p:txBody>
      </p:sp>
      <p:graphicFrame>
        <p:nvGraphicFramePr>
          <p:cNvPr id="28" name="Diagram 27"/>
          <p:cNvGraphicFramePr/>
          <p:nvPr>
            <p:extLst>
              <p:ext uri="{D42A27DB-BD31-4B8C-83A1-F6EECF244321}">
                <p14:modId xmlns:p14="http://schemas.microsoft.com/office/powerpoint/2010/main" val="3925464783"/>
              </p:ext>
            </p:extLst>
          </p:nvPr>
        </p:nvGraphicFramePr>
        <p:xfrm>
          <a:off x="5486400" y="4114800"/>
          <a:ext cx="1447800" cy="129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9" name="TextBox 28"/>
          <p:cNvSpPr txBox="1"/>
          <p:nvPr/>
        </p:nvSpPr>
        <p:spPr>
          <a:xfrm>
            <a:off x="5943600" y="4648200"/>
            <a:ext cx="533400" cy="276999"/>
          </a:xfrm>
          <a:prstGeom prst="rect">
            <a:avLst/>
          </a:prstGeom>
          <a:noFill/>
        </p:spPr>
        <p:txBody>
          <a:bodyPr wrap="square" rtlCol="0">
            <a:spAutoFit/>
          </a:bodyPr>
          <a:lstStyle/>
          <a:p>
            <a:r>
              <a:rPr lang="en-US" sz="1200" dirty="0" smtClean="0"/>
              <a:t>TDD</a:t>
            </a:r>
            <a:endParaRPr lang="en-US" sz="1200" dirty="0"/>
          </a:p>
        </p:txBody>
      </p:sp>
    </p:spTree>
    <p:extLst>
      <p:ext uri="{BB962C8B-B14F-4D97-AF65-F5344CB8AC3E}">
        <p14:creationId xmlns:p14="http://schemas.microsoft.com/office/powerpoint/2010/main" val="113925019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1143000"/>
          </a:xfrm>
        </p:spPr>
        <p:txBody>
          <a:bodyPr/>
          <a:lstStyle/>
          <a:p>
            <a:r>
              <a:rPr lang="en-US" sz="3200" dirty="0" smtClean="0"/>
              <a:t>Acceptance Test Driven Development (ATDD) Cycle</a:t>
            </a:r>
            <a:endParaRPr lang="en-US" sz="3200" dirty="0"/>
          </a:p>
        </p:txBody>
      </p:sp>
      <p:graphicFrame>
        <p:nvGraphicFramePr>
          <p:cNvPr id="7" name="Table 6"/>
          <p:cNvGraphicFramePr>
            <a:graphicFrameLocks noGrp="1"/>
          </p:cNvGraphicFramePr>
          <p:nvPr>
            <p:extLst>
              <p:ext uri="{D42A27DB-BD31-4B8C-83A1-F6EECF244321}">
                <p14:modId xmlns:p14="http://schemas.microsoft.com/office/powerpoint/2010/main" val="3257372179"/>
              </p:ext>
            </p:extLst>
          </p:nvPr>
        </p:nvGraphicFramePr>
        <p:xfrm>
          <a:off x="6553200" y="2133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6" name="TextBox 15"/>
          <p:cNvSpPr txBox="1"/>
          <p:nvPr/>
        </p:nvSpPr>
        <p:spPr>
          <a:xfrm>
            <a:off x="6934200" y="1676400"/>
            <a:ext cx="914400" cy="461665"/>
          </a:xfrm>
          <a:prstGeom prst="rect">
            <a:avLst/>
          </a:prstGeom>
          <a:noFill/>
        </p:spPr>
        <p:txBody>
          <a:bodyPr wrap="square" rtlCol="0">
            <a:spAutoFit/>
          </a:bodyPr>
          <a:lstStyle/>
          <a:p>
            <a:r>
              <a:rPr lang="en-US" dirty="0" smtClean="0"/>
              <a:t>Distill</a:t>
            </a:r>
            <a:endParaRPr lang="en-US" dirty="0"/>
          </a:p>
        </p:txBody>
      </p:sp>
      <p:sp>
        <p:nvSpPr>
          <p:cNvPr id="19" name="Text Placeholder 6"/>
          <p:cNvSpPr>
            <a:spLocks noGrp="1"/>
          </p:cNvSpPr>
          <p:nvPr>
            <p:ph type="body" sz="quarter" idx="10"/>
          </p:nvPr>
        </p:nvSpPr>
        <p:spPr>
          <a:xfrm>
            <a:off x="685800" y="1981200"/>
            <a:ext cx="7772400" cy="3886200"/>
          </a:xfrm>
        </p:spPr>
        <p:txBody>
          <a:bodyPr/>
          <a:lstStyle/>
          <a:p>
            <a:r>
              <a:rPr lang="en-US" dirty="0" smtClean="0"/>
              <a:t>Reduce to bare minimum</a:t>
            </a:r>
          </a:p>
          <a:p>
            <a:pPr lvl="1"/>
            <a:r>
              <a:rPr lang="en-US" dirty="0" smtClean="0"/>
              <a:t>1 per equivalence class</a:t>
            </a:r>
          </a:p>
          <a:p>
            <a:pPr lvl="1"/>
            <a:r>
              <a:rPr lang="en-US" dirty="0" smtClean="0"/>
              <a:t>Boundary conditions (edge cases)</a:t>
            </a:r>
          </a:p>
          <a:p>
            <a:pPr lvl="1"/>
            <a:r>
              <a:rPr lang="en-US" dirty="0" smtClean="0"/>
              <a:t>Normal use</a:t>
            </a:r>
          </a:p>
          <a:p>
            <a:pPr lvl="1"/>
            <a:r>
              <a:rPr lang="en-US" dirty="0" smtClean="0"/>
              <a:t>Abnormal but reasonable use</a:t>
            </a:r>
          </a:p>
          <a:p>
            <a:pPr lvl="1"/>
            <a:r>
              <a:rPr lang="en-US" dirty="0" smtClean="0"/>
              <a:t>Abnormal and unreasonable use</a:t>
            </a:r>
            <a:endParaRPr lang="en-US" dirty="0"/>
          </a:p>
        </p:txBody>
      </p:sp>
    </p:spTree>
    <p:extLst>
      <p:ext uri="{BB962C8B-B14F-4D97-AF65-F5344CB8AC3E}">
        <p14:creationId xmlns:p14="http://schemas.microsoft.com/office/powerpoint/2010/main" val="25576304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1143000"/>
          </a:xfrm>
        </p:spPr>
        <p:txBody>
          <a:bodyPr/>
          <a:lstStyle/>
          <a:p>
            <a:r>
              <a:rPr lang="en-US" sz="3200" dirty="0" smtClean="0"/>
              <a:t>Acceptance Test Driven Development (ATDD) Cycle</a:t>
            </a:r>
            <a:endParaRPr lang="en-US" sz="3200" dirty="0"/>
          </a:p>
        </p:txBody>
      </p:sp>
      <p:graphicFrame>
        <p:nvGraphicFramePr>
          <p:cNvPr id="7" name="Table 6"/>
          <p:cNvGraphicFramePr>
            <a:graphicFrameLocks noGrp="1"/>
          </p:cNvGraphicFramePr>
          <p:nvPr>
            <p:extLst>
              <p:ext uri="{D42A27DB-BD31-4B8C-83A1-F6EECF244321}">
                <p14:modId xmlns:p14="http://schemas.microsoft.com/office/powerpoint/2010/main" val="4027242335"/>
              </p:ext>
            </p:extLst>
          </p:nvPr>
        </p:nvGraphicFramePr>
        <p:xfrm>
          <a:off x="6553200" y="2133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6" name="TextBox 15"/>
          <p:cNvSpPr txBox="1"/>
          <p:nvPr/>
        </p:nvSpPr>
        <p:spPr>
          <a:xfrm>
            <a:off x="6934200" y="1676400"/>
            <a:ext cx="914400" cy="461665"/>
          </a:xfrm>
          <a:prstGeom prst="rect">
            <a:avLst/>
          </a:prstGeom>
          <a:noFill/>
        </p:spPr>
        <p:txBody>
          <a:bodyPr wrap="square" rtlCol="0">
            <a:spAutoFit/>
          </a:bodyPr>
          <a:lstStyle/>
          <a:p>
            <a:r>
              <a:rPr lang="en-US" dirty="0" smtClean="0"/>
              <a:t>Distill</a:t>
            </a:r>
            <a:endParaRPr lang="en-US" dirty="0"/>
          </a:p>
        </p:txBody>
      </p:sp>
      <p:sp>
        <p:nvSpPr>
          <p:cNvPr id="19" name="Text Placeholder 6"/>
          <p:cNvSpPr>
            <a:spLocks noGrp="1"/>
          </p:cNvSpPr>
          <p:nvPr>
            <p:ph type="body" sz="quarter" idx="10"/>
          </p:nvPr>
        </p:nvSpPr>
        <p:spPr>
          <a:xfrm>
            <a:off x="685800" y="1981200"/>
            <a:ext cx="7772400" cy="3886200"/>
          </a:xfrm>
        </p:spPr>
        <p:txBody>
          <a:bodyPr/>
          <a:lstStyle/>
          <a:p>
            <a:r>
              <a:rPr lang="en-US" dirty="0" smtClean="0"/>
              <a:t>Ubiquitous language</a:t>
            </a:r>
          </a:p>
          <a:p>
            <a:pPr lvl="1"/>
            <a:r>
              <a:rPr lang="en-US" dirty="0" smtClean="0"/>
              <a:t>The language of the business</a:t>
            </a:r>
          </a:p>
          <a:p>
            <a:pPr lvl="2"/>
            <a:r>
              <a:rPr lang="en-US" dirty="0" smtClean="0"/>
              <a:t>Tables</a:t>
            </a:r>
          </a:p>
          <a:p>
            <a:pPr lvl="2"/>
            <a:r>
              <a:rPr lang="en-US" dirty="0" smtClean="0"/>
              <a:t>Domain </a:t>
            </a:r>
            <a:r>
              <a:rPr lang="en-US" dirty="0"/>
              <a:t>Specific Language (DSL</a:t>
            </a:r>
            <a:r>
              <a:rPr lang="en-US" dirty="0" smtClean="0"/>
              <a:t>)</a:t>
            </a:r>
            <a:endParaRPr lang="en-US" dirty="0"/>
          </a:p>
          <a:p>
            <a:pPr lvl="2"/>
            <a:r>
              <a:rPr lang="en-US" dirty="0" smtClean="0"/>
              <a:t>Avoid programmer jargon</a:t>
            </a:r>
          </a:p>
          <a:p>
            <a:pPr lvl="1"/>
            <a:r>
              <a:rPr lang="en-US" dirty="0" smtClean="0"/>
              <a:t>Use Domain Driven Design</a:t>
            </a:r>
          </a:p>
          <a:p>
            <a:pPr lvl="2"/>
            <a:r>
              <a:rPr lang="en-US" dirty="0" smtClean="0"/>
              <a:t>(Eric Evans)</a:t>
            </a:r>
          </a:p>
          <a:p>
            <a:pPr lvl="1"/>
            <a:endParaRPr lang="en-US" dirty="0"/>
          </a:p>
          <a:p>
            <a:pPr marL="914400" lvl="2" indent="0">
              <a:buNone/>
            </a:pPr>
            <a:endParaRPr lang="en-US" dirty="0" smtClean="0"/>
          </a:p>
        </p:txBody>
      </p:sp>
    </p:spTree>
    <p:extLst>
      <p:ext uri="{BB962C8B-B14F-4D97-AF65-F5344CB8AC3E}">
        <p14:creationId xmlns:p14="http://schemas.microsoft.com/office/powerpoint/2010/main" val="3808388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 with Gherkin</a:t>
            </a:r>
            <a:endParaRPr lang="en-US" dirty="0"/>
          </a:p>
        </p:txBody>
      </p:sp>
      <p:sp>
        <p:nvSpPr>
          <p:cNvPr id="3" name="Text Placeholder 2"/>
          <p:cNvSpPr>
            <a:spLocks noGrp="1"/>
          </p:cNvSpPr>
          <p:nvPr>
            <p:ph type="body" sz="quarter" idx="10"/>
          </p:nvPr>
        </p:nvSpPr>
        <p:spPr/>
        <p:txBody>
          <a:bodyPr/>
          <a:lstStyle/>
          <a:p>
            <a:pPr marL="0" indent="0">
              <a:buNone/>
            </a:pPr>
            <a:r>
              <a:rPr lang="en-US" sz="2400" dirty="0" smtClean="0"/>
              <a:t>Scenario: Free Popcorn Tuesday</a:t>
            </a:r>
          </a:p>
          <a:p>
            <a:pPr marL="0" indent="0">
              <a:buNone/>
            </a:pPr>
            <a:r>
              <a:rPr lang="en-US" sz="2400" dirty="0" smtClean="0"/>
              <a:t>Given it is Tuesday</a:t>
            </a:r>
          </a:p>
          <a:p>
            <a:pPr marL="0" indent="0">
              <a:buNone/>
            </a:pPr>
            <a:r>
              <a:rPr lang="en-US" sz="2400" dirty="0" smtClean="0"/>
              <a:t>When I buy at least 1 movie ticket</a:t>
            </a:r>
          </a:p>
          <a:p>
            <a:pPr marL="0" indent="0">
              <a:buNone/>
            </a:pPr>
            <a:r>
              <a:rPr lang="en-US" sz="2400" dirty="0" smtClean="0"/>
              <a:t>Then I should get a coupon for a free small popcorn.</a:t>
            </a:r>
            <a:br>
              <a:rPr lang="en-US" sz="2400" dirty="0" smtClean="0"/>
            </a:br>
            <a:endParaRPr lang="en-US" sz="2400" dirty="0" smtClean="0"/>
          </a:p>
          <a:p>
            <a:pPr marL="0" indent="0">
              <a:buNone/>
            </a:pPr>
            <a:r>
              <a:rPr lang="en-US" sz="2400" dirty="0" smtClean="0"/>
              <a:t>Given I have ordered a small popcorn</a:t>
            </a:r>
          </a:p>
          <a:p>
            <a:pPr marL="0" indent="0">
              <a:buNone/>
            </a:pPr>
            <a:r>
              <a:rPr lang="en-US" sz="2400" dirty="0" smtClean="0"/>
              <a:t>When I hand over a Free Popcorn coupon</a:t>
            </a:r>
          </a:p>
          <a:p>
            <a:pPr marL="0" indent="0">
              <a:buNone/>
            </a:pPr>
            <a:r>
              <a:rPr lang="en-US" sz="2400" dirty="0" smtClean="0"/>
              <a:t>Then the price of the popcorn should be $0.</a:t>
            </a: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525494933"/>
              </p:ext>
            </p:extLst>
          </p:nvPr>
        </p:nvGraphicFramePr>
        <p:xfrm>
          <a:off x="7391400" y="609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TextBox 4"/>
          <p:cNvSpPr txBox="1"/>
          <p:nvPr/>
        </p:nvSpPr>
        <p:spPr>
          <a:xfrm>
            <a:off x="7772400" y="152400"/>
            <a:ext cx="914400" cy="461665"/>
          </a:xfrm>
          <a:prstGeom prst="rect">
            <a:avLst/>
          </a:prstGeom>
          <a:noFill/>
        </p:spPr>
        <p:txBody>
          <a:bodyPr wrap="square" rtlCol="0">
            <a:spAutoFit/>
          </a:bodyPr>
          <a:lstStyle/>
          <a:p>
            <a:r>
              <a:rPr lang="en-US" dirty="0" smtClean="0"/>
              <a:t>Distill</a:t>
            </a:r>
            <a:endParaRPr lang="en-US" dirty="0"/>
          </a:p>
        </p:txBody>
      </p:sp>
    </p:spTree>
    <p:extLst>
      <p:ext uri="{BB962C8B-B14F-4D97-AF65-F5344CB8AC3E}">
        <p14:creationId xmlns:p14="http://schemas.microsoft.com/office/powerpoint/2010/main" val="360558852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Feature </a:t>
            </a:r>
            <a:r>
              <a:rPr lang="en-US" sz="3600" dirty="0" smtClean="0"/>
              <a:t>in Gherkin</a:t>
            </a:r>
            <a:endParaRPr lang="en-US" sz="3600" dirty="0"/>
          </a:p>
        </p:txBody>
      </p:sp>
      <p:sp>
        <p:nvSpPr>
          <p:cNvPr id="3" name="Text Placeholder 2"/>
          <p:cNvSpPr>
            <a:spLocks noGrp="1"/>
          </p:cNvSpPr>
          <p:nvPr>
            <p:ph type="body" sz="quarter" idx="10"/>
          </p:nvPr>
        </p:nvSpPr>
        <p:spPr>
          <a:xfrm>
            <a:off x="685800" y="1676400"/>
            <a:ext cx="7772400" cy="4191000"/>
          </a:xfrm>
        </p:spPr>
        <p:txBody>
          <a:bodyPr/>
          <a:lstStyle/>
          <a:p>
            <a:pPr marL="0" indent="0">
              <a:buNone/>
            </a:pPr>
            <a:r>
              <a:rPr lang="en-US" sz="1600" b="1" dirty="0"/>
              <a:t>Feature</a:t>
            </a:r>
            <a:r>
              <a:rPr lang="en-US" sz="1600" dirty="0"/>
              <a:t> : As Fred (the bookseller) I want to login to the </a:t>
            </a:r>
            <a:r>
              <a:rPr lang="en-US" sz="1600" dirty="0" smtClean="0"/>
              <a:t>Bookseller </a:t>
            </a:r>
            <a:r>
              <a:rPr lang="en-US" sz="1600" dirty="0"/>
              <a:t>pages for my profile so that I can add books to my books for sale list.   </a:t>
            </a:r>
            <a:endParaRPr lang="en-US" sz="1600" dirty="0" smtClean="0"/>
          </a:p>
          <a:p>
            <a:pPr marL="0" indent="0">
              <a:buNone/>
            </a:pPr>
            <a:r>
              <a:rPr lang="en-US" sz="1600" b="1" dirty="0" smtClean="0"/>
              <a:t/>
            </a:r>
            <a:br>
              <a:rPr lang="en-US" sz="1600" b="1" dirty="0" smtClean="0"/>
            </a:br>
            <a:r>
              <a:rPr lang="en-US" sz="1600" b="1" dirty="0" smtClean="0"/>
              <a:t>Scenario</a:t>
            </a:r>
            <a:r>
              <a:rPr lang="en-US" sz="1600" dirty="0"/>
              <a:t>: correct credentials  </a:t>
            </a:r>
          </a:p>
          <a:p>
            <a:pPr marL="0" indent="0">
              <a:buNone/>
            </a:pPr>
            <a:r>
              <a:rPr lang="en-US" sz="1600" b="1" dirty="0" smtClean="0"/>
              <a:t>Given</a:t>
            </a:r>
            <a:r>
              <a:rPr lang="en-US" sz="1600" dirty="0" smtClean="0"/>
              <a:t> the Bookseller login is activated,  </a:t>
            </a:r>
          </a:p>
          <a:p>
            <a:pPr marL="0" indent="0">
              <a:buNone/>
            </a:pPr>
            <a:r>
              <a:rPr lang="en-US" sz="1600" b="1" dirty="0" smtClean="0"/>
              <a:t>When</a:t>
            </a:r>
            <a:r>
              <a:rPr lang="en-US" sz="1600" dirty="0" smtClean="0"/>
              <a:t> </a:t>
            </a:r>
            <a:r>
              <a:rPr lang="en-US" sz="1600" dirty="0"/>
              <a:t>Fred supplies the correct credentials</a:t>
            </a:r>
            <a:endParaRPr lang="en-US" sz="1600" dirty="0" smtClean="0"/>
          </a:p>
          <a:p>
            <a:pPr marL="0" indent="0">
              <a:buNone/>
            </a:pPr>
            <a:r>
              <a:rPr lang="en-US" sz="1600" b="1" dirty="0" smtClean="0"/>
              <a:t>and</a:t>
            </a:r>
            <a:r>
              <a:rPr lang="en-US" sz="1600" dirty="0" smtClean="0"/>
              <a:t> </a:t>
            </a:r>
            <a:r>
              <a:rPr lang="en-US" sz="1600" dirty="0"/>
              <a:t>selects the login </a:t>
            </a:r>
            <a:r>
              <a:rPr lang="en-US" sz="1600" dirty="0" smtClean="0"/>
              <a:t>option</a:t>
            </a:r>
          </a:p>
          <a:p>
            <a:pPr marL="0" indent="0">
              <a:buNone/>
            </a:pPr>
            <a:r>
              <a:rPr lang="en-US" sz="1600" b="1" dirty="0" smtClean="0"/>
              <a:t>Then</a:t>
            </a:r>
            <a:r>
              <a:rPr lang="en-US" sz="1600" dirty="0" smtClean="0"/>
              <a:t> </a:t>
            </a:r>
            <a:r>
              <a:rPr lang="en-US" sz="1600" dirty="0"/>
              <a:t>he is authenticated on the system </a:t>
            </a:r>
            <a:endParaRPr lang="en-US" sz="1600" dirty="0" smtClean="0"/>
          </a:p>
          <a:p>
            <a:pPr marL="0" indent="0">
              <a:buNone/>
            </a:pPr>
            <a:r>
              <a:rPr lang="en-US" sz="1600" b="1" dirty="0" smtClean="0"/>
              <a:t>and</a:t>
            </a:r>
            <a:r>
              <a:rPr lang="en-US" sz="1600" dirty="0" smtClean="0"/>
              <a:t> </a:t>
            </a:r>
            <a:r>
              <a:rPr lang="en-US" sz="1600" dirty="0"/>
              <a:t>the Bookseller page is presented </a:t>
            </a:r>
            <a:r>
              <a:rPr lang="en-US" sz="1600" dirty="0" smtClean="0"/>
              <a:t/>
            </a:r>
            <a:br>
              <a:rPr lang="en-US" sz="1600" dirty="0" smtClean="0"/>
            </a:br>
            <a:endParaRPr lang="en-US" sz="1600" dirty="0" smtClean="0"/>
          </a:p>
          <a:p>
            <a:pPr marL="0" indent="0">
              <a:buNone/>
            </a:pPr>
            <a:r>
              <a:rPr lang="en-US" sz="1600" b="1" dirty="0" smtClean="0"/>
              <a:t>Scenario</a:t>
            </a:r>
            <a:r>
              <a:rPr lang="en-US" sz="1600" dirty="0"/>
              <a:t>: incorrect </a:t>
            </a:r>
            <a:r>
              <a:rPr lang="en-US" sz="1600" dirty="0" smtClean="0"/>
              <a:t>credentials</a:t>
            </a:r>
          </a:p>
          <a:p>
            <a:pPr marL="0" indent="0">
              <a:buNone/>
            </a:pPr>
            <a:r>
              <a:rPr lang="en-US" sz="1600" b="1" dirty="0" smtClean="0"/>
              <a:t>Given</a:t>
            </a:r>
            <a:r>
              <a:rPr lang="en-US" sz="1600" dirty="0" smtClean="0"/>
              <a:t> </a:t>
            </a:r>
            <a:r>
              <a:rPr lang="en-US" sz="1600" dirty="0"/>
              <a:t>the Bookseller login is activated,  </a:t>
            </a:r>
            <a:endParaRPr lang="en-US" sz="1600" dirty="0" smtClean="0"/>
          </a:p>
          <a:p>
            <a:pPr marL="0" indent="0">
              <a:buNone/>
            </a:pPr>
            <a:r>
              <a:rPr lang="en-US" sz="1600" b="1" dirty="0" smtClean="0"/>
              <a:t>When</a:t>
            </a:r>
            <a:r>
              <a:rPr lang="en-US" sz="1600" dirty="0" smtClean="0"/>
              <a:t> </a:t>
            </a:r>
            <a:r>
              <a:rPr lang="en-US" sz="1600" dirty="0"/>
              <a:t>Fred supplies the </a:t>
            </a:r>
            <a:r>
              <a:rPr lang="en-US" sz="1600" dirty="0" smtClean="0"/>
              <a:t>incorrect credentials</a:t>
            </a:r>
          </a:p>
          <a:p>
            <a:pPr marL="0" indent="0">
              <a:buNone/>
            </a:pPr>
            <a:r>
              <a:rPr lang="en-US" sz="1600" b="1" dirty="0" smtClean="0"/>
              <a:t>and</a:t>
            </a:r>
            <a:r>
              <a:rPr lang="en-US" sz="1600" dirty="0" smtClean="0"/>
              <a:t> </a:t>
            </a:r>
            <a:r>
              <a:rPr lang="en-US" sz="1600" dirty="0"/>
              <a:t>selects the login option</a:t>
            </a:r>
            <a:endParaRPr lang="en-US" sz="1600" dirty="0" smtClean="0"/>
          </a:p>
          <a:p>
            <a:pPr marL="0" indent="0">
              <a:buNone/>
            </a:pPr>
            <a:r>
              <a:rPr lang="en-US" sz="1600" b="1" dirty="0" smtClean="0"/>
              <a:t>Then</a:t>
            </a:r>
            <a:r>
              <a:rPr lang="en-US" sz="1600" dirty="0" smtClean="0"/>
              <a:t> </a:t>
            </a:r>
            <a:r>
              <a:rPr lang="en-US" sz="1600" dirty="0"/>
              <a:t>he is not authenticated on the system </a:t>
            </a:r>
            <a:endParaRPr lang="en-US" sz="1600" dirty="0" smtClean="0"/>
          </a:p>
          <a:p>
            <a:pPr marL="0" indent="0">
              <a:buNone/>
            </a:pPr>
            <a:r>
              <a:rPr lang="en-US" sz="1600" b="1" dirty="0" smtClean="0"/>
              <a:t>and</a:t>
            </a:r>
            <a:r>
              <a:rPr lang="en-US" sz="1600" dirty="0" smtClean="0"/>
              <a:t> </a:t>
            </a:r>
            <a:r>
              <a:rPr lang="en-US" sz="1600" dirty="0"/>
              <a:t>the Login Error is </a:t>
            </a:r>
            <a:r>
              <a:rPr lang="en-US" sz="1600" dirty="0" smtClean="0"/>
              <a:t>presented</a:t>
            </a:r>
            <a:endParaRPr lang="en-US" sz="1600" dirty="0"/>
          </a:p>
        </p:txBody>
      </p:sp>
      <p:graphicFrame>
        <p:nvGraphicFramePr>
          <p:cNvPr id="4" name="Table 3"/>
          <p:cNvGraphicFramePr>
            <a:graphicFrameLocks noGrp="1"/>
          </p:cNvGraphicFramePr>
          <p:nvPr>
            <p:extLst>
              <p:ext uri="{D42A27DB-BD31-4B8C-83A1-F6EECF244321}">
                <p14:modId xmlns:p14="http://schemas.microsoft.com/office/powerpoint/2010/main" val="508252085"/>
              </p:ext>
            </p:extLst>
          </p:nvPr>
        </p:nvGraphicFramePr>
        <p:xfrm>
          <a:off x="7391400" y="609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TextBox 4"/>
          <p:cNvSpPr txBox="1"/>
          <p:nvPr/>
        </p:nvSpPr>
        <p:spPr>
          <a:xfrm>
            <a:off x="7772400" y="152400"/>
            <a:ext cx="914400" cy="461665"/>
          </a:xfrm>
          <a:prstGeom prst="rect">
            <a:avLst/>
          </a:prstGeom>
          <a:noFill/>
        </p:spPr>
        <p:txBody>
          <a:bodyPr wrap="square" rtlCol="0">
            <a:spAutoFit/>
          </a:bodyPr>
          <a:lstStyle/>
          <a:p>
            <a:r>
              <a:rPr lang="en-US" dirty="0" smtClean="0"/>
              <a:t>Distill</a:t>
            </a:r>
            <a:endParaRPr lang="en-US" dirty="0"/>
          </a:p>
        </p:txBody>
      </p:sp>
    </p:spTree>
    <p:extLst>
      <p:ext uri="{BB962C8B-B14F-4D97-AF65-F5344CB8AC3E}">
        <p14:creationId xmlns:p14="http://schemas.microsoft.com/office/powerpoint/2010/main" val="185818281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Gherkin?</a:t>
            </a:r>
            <a:endParaRPr lang="en-US" dirty="0"/>
          </a:p>
        </p:txBody>
      </p:sp>
      <p:sp>
        <p:nvSpPr>
          <p:cNvPr id="3" name="Text Placeholder 2"/>
          <p:cNvSpPr>
            <a:spLocks noGrp="1"/>
          </p:cNvSpPr>
          <p:nvPr>
            <p:ph type="body" sz="quarter" idx="10"/>
          </p:nvPr>
        </p:nvSpPr>
        <p:spPr>
          <a:xfrm>
            <a:off x="685800" y="1905000"/>
            <a:ext cx="7772400" cy="3886200"/>
          </a:xfrm>
        </p:spPr>
        <p:txBody>
          <a:bodyPr/>
          <a:lstStyle/>
          <a:p>
            <a:r>
              <a:rPr lang="en-US" sz="2800" dirty="0"/>
              <a:t>A </a:t>
            </a:r>
            <a:r>
              <a:rPr lang="en-US" sz="2800" u="sng" dirty="0"/>
              <a:t>business readable</a:t>
            </a:r>
            <a:r>
              <a:rPr lang="en-US" sz="2800" dirty="0"/>
              <a:t> </a:t>
            </a:r>
            <a:r>
              <a:rPr lang="en-US" sz="2800" u="sng" dirty="0"/>
              <a:t>domain specific language</a:t>
            </a:r>
            <a:r>
              <a:rPr lang="en-US" sz="2800" dirty="0"/>
              <a:t> that lets you describe software’s behavior without detailing how that behavior is implemented</a:t>
            </a:r>
          </a:p>
          <a:p>
            <a:r>
              <a:rPr lang="en-US" sz="2800" dirty="0"/>
              <a:t>Serves two purposes: </a:t>
            </a:r>
          </a:p>
          <a:p>
            <a:pPr lvl="1"/>
            <a:r>
              <a:rPr lang="en-US" sz="2400" dirty="0"/>
              <a:t>documentation </a:t>
            </a:r>
          </a:p>
          <a:p>
            <a:pPr lvl="1"/>
            <a:r>
              <a:rPr lang="en-US" sz="2400" dirty="0"/>
              <a:t>automated tests</a:t>
            </a:r>
          </a:p>
          <a:p>
            <a:r>
              <a:rPr lang="en-US" sz="2800" dirty="0"/>
              <a:t>The language that Cucumber understands</a:t>
            </a:r>
          </a:p>
          <a:p>
            <a:pPr lvl="1"/>
            <a:r>
              <a:rPr lang="en-US" sz="2400" dirty="0"/>
              <a:t>Cucumber is a BDD testing tool</a:t>
            </a:r>
          </a:p>
          <a:p>
            <a:endParaRPr lang="en-US" sz="2800" dirty="0"/>
          </a:p>
        </p:txBody>
      </p:sp>
      <p:graphicFrame>
        <p:nvGraphicFramePr>
          <p:cNvPr id="4" name="Table 3"/>
          <p:cNvGraphicFramePr>
            <a:graphicFrameLocks noGrp="1"/>
          </p:cNvGraphicFramePr>
          <p:nvPr>
            <p:extLst>
              <p:ext uri="{D42A27DB-BD31-4B8C-83A1-F6EECF244321}">
                <p14:modId xmlns:p14="http://schemas.microsoft.com/office/powerpoint/2010/main" val="94067405"/>
              </p:ext>
            </p:extLst>
          </p:nvPr>
        </p:nvGraphicFramePr>
        <p:xfrm>
          <a:off x="7391400" y="609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TextBox 4"/>
          <p:cNvSpPr txBox="1"/>
          <p:nvPr/>
        </p:nvSpPr>
        <p:spPr>
          <a:xfrm>
            <a:off x="7772400" y="152400"/>
            <a:ext cx="914400" cy="461665"/>
          </a:xfrm>
          <a:prstGeom prst="rect">
            <a:avLst/>
          </a:prstGeom>
          <a:noFill/>
        </p:spPr>
        <p:txBody>
          <a:bodyPr wrap="square" rtlCol="0">
            <a:spAutoFit/>
          </a:bodyPr>
          <a:lstStyle/>
          <a:p>
            <a:r>
              <a:rPr lang="en-US" dirty="0" smtClean="0"/>
              <a:t>Distill</a:t>
            </a:r>
            <a:endParaRPr lang="en-US" dirty="0"/>
          </a:p>
        </p:txBody>
      </p:sp>
    </p:spTree>
    <p:extLst>
      <p:ext uri="{BB962C8B-B14F-4D97-AF65-F5344CB8AC3E}">
        <p14:creationId xmlns:p14="http://schemas.microsoft.com/office/powerpoint/2010/main" val="65589013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 with Tables</a:t>
            </a:r>
            <a:endParaRPr lang="en-US" dirty="0"/>
          </a:p>
        </p:txBody>
      </p:sp>
      <p:sp>
        <p:nvSpPr>
          <p:cNvPr id="3" name="Text Placeholder 2"/>
          <p:cNvSpPr>
            <a:spLocks noGrp="1"/>
          </p:cNvSpPr>
          <p:nvPr>
            <p:ph type="body" sz="quarter" idx="10"/>
          </p:nvPr>
        </p:nvSpPr>
        <p:spPr/>
        <p:txBody>
          <a:bodyPr/>
          <a:lstStyle/>
          <a:p>
            <a:pPr marL="0" indent="0">
              <a:buNone/>
            </a:pPr>
            <a:r>
              <a:rPr lang="it-IT" sz="2000" dirty="0" smtClean="0">
                <a:latin typeface="Courier"/>
                <a:cs typeface="Courier"/>
              </a:rPr>
              <a:t>|</a:t>
            </a:r>
            <a:r>
              <a:rPr lang="it-IT" sz="2000" dirty="0" err="1">
                <a:latin typeface="Courier"/>
                <a:cs typeface="Courier"/>
              </a:rPr>
              <a:t>eg.Division</a:t>
            </a:r>
            <a:r>
              <a:rPr lang="it-IT" sz="2000" dirty="0">
                <a:latin typeface="Courier"/>
                <a:cs typeface="Courier"/>
              </a:rPr>
              <a:t>| </a:t>
            </a:r>
            <a:endParaRPr lang="it-IT" sz="2000" dirty="0" smtClean="0">
              <a:latin typeface="Courier"/>
              <a:cs typeface="Courier"/>
            </a:endParaRPr>
          </a:p>
          <a:p>
            <a:pPr marL="0" indent="0">
              <a:buNone/>
            </a:pPr>
            <a:r>
              <a:rPr lang="it-IT" sz="2000" dirty="0" smtClean="0">
                <a:latin typeface="Courier"/>
                <a:cs typeface="Courier"/>
              </a:rPr>
              <a:t>|</a:t>
            </a:r>
            <a:r>
              <a:rPr lang="it-IT" sz="2000" dirty="0" err="1">
                <a:latin typeface="Courier"/>
                <a:cs typeface="Courier"/>
              </a:rPr>
              <a:t>numerator|denominator|</a:t>
            </a:r>
            <a:r>
              <a:rPr lang="it-IT" sz="2000" dirty="0" err="1" smtClean="0">
                <a:latin typeface="Courier"/>
                <a:cs typeface="Courier"/>
              </a:rPr>
              <a:t>quotient</a:t>
            </a:r>
            <a:r>
              <a:rPr lang="it-IT" sz="2000" dirty="0" smtClean="0">
                <a:latin typeface="Courier"/>
                <a:cs typeface="Courier"/>
              </a:rPr>
              <a:t>?</a:t>
            </a:r>
            <a:r>
              <a:rPr lang="it-IT" sz="2000" dirty="0">
                <a:latin typeface="Courier"/>
                <a:cs typeface="Courier"/>
              </a:rPr>
              <a:t>| </a:t>
            </a:r>
            <a:endParaRPr lang="it-IT" sz="2000" dirty="0" smtClean="0">
              <a:latin typeface="Courier"/>
              <a:cs typeface="Courier"/>
            </a:endParaRPr>
          </a:p>
          <a:p>
            <a:pPr marL="0" indent="0">
              <a:buNone/>
            </a:pPr>
            <a:r>
              <a:rPr lang="it-IT" sz="2000" dirty="0" smtClean="0">
                <a:latin typeface="Courier"/>
                <a:cs typeface="Courier"/>
              </a:rPr>
              <a:t>|10       |2          |</a:t>
            </a:r>
            <a:r>
              <a:rPr lang="it-IT" sz="2000" dirty="0">
                <a:latin typeface="Courier"/>
                <a:cs typeface="Courier"/>
              </a:rPr>
              <a:t>5 </a:t>
            </a:r>
            <a:r>
              <a:rPr lang="it-IT" sz="2000" dirty="0" smtClean="0">
                <a:latin typeface="Courier"/>
                <a:cs typeface="Courier"/>
              </a:rPr>
              <a:t>       | </a:t>
            </a:r>
          </a:p>
          <a:p>
            <a:pPr marL="0" indent="0">
              <a:buNone/>
            </a:pPr>
            <a:r>
              <a:rPr lang="it-IT" sz="2000" dirty="0" smtClean="0">
                <a:latin typeface="Courier"/>
                <a:cs typeface="Courier"/>
              </a:rPr>
              <a:t>|</a:t>
            </a:r>
            <a:r>
              <a:rPr lang="it-IT" sz="2000" dirty="0">
                <a:latin typeface="Courier"/>
                <a:cs typeface="Courier"/>
              </a:rPr>
              <a:t>12.6 </a:t>
            </a:r>
            <a:r>
              <a:rPr lang="it-IT" sz="2000" dirty="0" smtClean="0">
                <a:latin typeface="Courier"/>
                <a:cs typeface="Courier"/>
              </a:rPr>
              <a:t>    |</a:t>
            </a:r>
            <a:r>
              <a:rPr lang="it-IT" sz="2000" dirty="0">
                <a:latin typeface="Courier"/>
                <a:cs typeface="Courier"/>
              </a:rPr>
              <a:t>3 </a:t>
            </a:r>
            <a:r>
              <a:rPr lang="it-IT" sz="2000" dirty="0" smtClean="0">
                <a:latin typeface="Courier"/>
                <a:cs typeface="Courier"/>
              </a:rPr>
              <a:t>         |</a:t>
            </a:r>
            <a:r>
              <a:rPr lang="it-IT" sz="2000" dirty="0">
                <a:latin typeface="Courier"/>
                <a:cs typeface="Courier"/>
              </a:rPr>
              <a:t>4.2 </a:t>
            </a:r>
            <a:r>
              <a:rPr lang="it-IT" sz="2000" dirty="0" smtClean="0">
                <a:latin typeface="Courier"/>
                <a:cs typeface="Courier"/>
              </a:rPr>
              <a:t>     | </a:t>
            </a:r>
          </a:p>
          <a:p>
            <a:pPr marL="0" indent="0">
              <a:buNone/>
            </a:pPr>
            <a:r>
              <a:rPr lang="it-IT" sz="2000" dirty="0" smtClean="0">
                <a:latin typeface="Courier"/>
                <a:cs typeface="Courier"/>
              </a:rPr>
              <a:t>|</a:t>
            </a:r>
            <a:r>
              <a:rPr lang="it-IT" sz="2000" dirty="0">
                <a:latin typeface="Courier"/>
                <a:cs typeface="Courier"/>
              </a:rPr>
              <a:t>100 </a:t>
            </a:r>
            <a:r>
              <a:rPr lang="it-IT" sz="2000" dirty="0" smtClean="0">
                <a:latin typeface="Courier"/>
                <a:cs typeface="Courier"/>
              </a:rPr>
              <a:t>     |</a:t>
            </a:r>
            <a:r>
              <a:rPr lang="it-IT" sz="2000" dirty="0">
                <a:latin typeface="Courier"/>
                <a:cs typeface="Courier"/>
              </a:rPr>
              <a:t>4 </a:t>
            </a:r>
            <a:r>
              <a:rPr lang="it-IT" sz="2000" dirty="0" smtClean="0">
                <a:latin typeface="Courier"/>
                <a:cs typeface="Courier"/>
              </a:rPr>
              <a:t>         |33       </a:t>
            </a:r>
            <a:r>
              <a:rPr lang="it-IT" sz="2000" dirty="0">
                <a:latin typeface="Courier"/>
                <a:cs typeface="Courier"/>
              </a:rPr>
              <a:t>| </a:t>
            </a:r>
            <a:endParaRPr lang="it-IT" sz="2000" dirty="0" smtClean="0">
              <a:latin typeface="Courier"/>
              <a:cs typeface="Courier"/>
            </a:endParaRPr>
          </a:p>
          <a:p>
            <a:pPr marL="0" indent="0">
              <a:buNone/>
            </a:pPr>
            <a:endParaRPr lang="it-IT" sz="2000" dirty="0">
              <a:latin typeface="Courier"/>
              <a:cs typeface="Courier"/>
            </a:endParaRPr>
          </a:p>
          <a:p>
            <a:pPr marL="0" indent="0">
              <a:buNone/>
            </a:pPr>
            <a:r>
              <a:rPr lang="it-IT" sz="2000" dirty="0" smtClean="0">
                <a:latin typeface="Courier"/>
                <a:cs typeface="Courier"/>
              </a:rPr>
              <a:t>|Query: </a:t>
            </a:r>
            <a:r>
              <a:rPr lang="it-IT" sz="2000" dirty="0" err="1" smtClean="0">
                <a:latin typeface="Courier"/>
                <a:cs typeface="Courier"/>
              </a:rPr>
              <a:t>Users</a:t>
            </a:r>
            <a:r>
              <a:rPr lang="it-IT" sz="2000" dirty="0" smtClean="0">
                <a:latin typeface="Courier"/>
                <a:cs typeface="Courier"/>
              </a:rPr>
              <a:t> in the System |</a:t>
            </a:r>
          </a:p>
          <a:p>
            <a:pPr marL="0" indent="0">
              <a:buNone/>
            </a:pPr>
            <a:r>
              <a:rPr lang="it-IT" sz="2000" dirty="0" smtClean="0">
                <a:latin typeface="Courier"/>
                <a:cs typeface="Courier"/>
              </a:rPr>
              <a:t>|</a:t>
            </a:r>
            <a:r>
              <a:rPr lang="it-IT" sz="2000" dirty="0" err="1" smtClean="0">
                <a:latin typeface="Courier"/>
                <a:cs typeface="Courier"/>
              </a:rPr>
              <a:t>user</a:t>
            </a:r>
            <a:r>
              <a:rPr lang="it-IT" sz="2000" dirty="0" smtClean="0">
                <a:latin typeface="Courier"/>
                <a:cs typeface="Courier"/>
              </a:rPr>
              <a:t> </a:t>
            </a:r>
            <a:r>
              <a:rPr lang="it-IT" sz="2000" dirty="0" err="1" smtClean="0">
                <a:latin typeface="Courier"/>
                <a:cs typeface="Courier"/>
              </a:rPr>
              <a:t>name</a:t>
            </a:r>
            <a:r>
              <a:rPr lang="it-IT" sz="2000" dirty="0" smtClean="0">
                <a:latin typeface="Courier"/>
                <a:cs typeface="Courier"/>
              </a:rPr>
              <a:t>       |</a:t>
            </a:r>
            <a:r>
              <a:rPr lang="it-IT" sz="2000" dirty="0" err="1" smtClean="0">
                <a:latin typeface="Courier"/>
                <a:cs typeface="Courier"/>
              </a:rPr>
              <a:t>role</a:t>
            </a:r>
            <a:r>
              <a:rPr lang="it-IT" sz="2000" dirty="0" smtClean="0">
                <a:latin typeface="Courier"/>
                <a:cs typeface="Courier"/>
              </a:rPr>
              <a:t>            |</a:t>
            </a:r>
            <a:r>
              <a:rPr lang="it-IT" sz="2000" dirty="0" err="1" smtClean="0">
                <a:latin typeface="Courier"/>
                <a:cs typeface="Courier"/>
              </a:rPr>
              <a:t>user</a:t>
            </a:r>
            <a:r>
              <a:rPr lang="it-IT" sz="2000" dirty="0" smtClean="0">
                <a:latin typeface="Courier"/>
                <a:cs typeface="Courier"/>
              </a:rPr>
              <a:t> state |</a:t>
            </a:r>
          </a:p>
          <a:p>
            <a:pPr marL="0" indent="0">
              <a:buNone/>
            </a:pPr>
            <a:r>
              <a:rPr lang="it-IT" sz="2000" dirty="0" smtClean="0">
                <a:latin typeface="Courier"/>
                <a:cs typeface="Courier"/>
              </a:rPr>
              <a:t>|Tim Tester      |Tester          |</a:t>
            </a:r>
            <a:r>
              <a:rPr lang="it-IT" sz="2000" dirty="0" err="1" smtClean="0">
                <a:latin typeface="Courier"/>
                <a:cs typeface="Courier"/>
              </a:rPr>
              <a:t>active</a:t>
            </a:r>
            <a:r>
              <a:rPr lang="it-IT" sz="2000" dirty="0">
                <a:latin typeface="Courier"/>
                <a:cs typeface="Courier"/>
              </a:rPr>
              <a:t> </a:t>
            </a:r>
            <a:r>
              <a:rPr lang="it-IT" sz="2000" dirty="0" smtClean="0">
                <a:latin typeface="Courier"/>
                <a:cs typeface="Courier"/>
              </a:rPr>
              <a:t>|</a:t>
            </a:r>
          </a:p>
          <a:p>
            <a:pPr marL="0" indent="0">
              <a:buNone/>
            </a:pPr>
            <a:r>
              <a:rPr lang="it-IT" sz="2000" dirty="0" smtClean="0">
                <a:latin typeface="Courier"/>
                <a:cs typeface="Courier"/>
              </a:rPr>
              <a:t>|Paul </a:t>
            </a:r>
            <a:r>
              <a:rPr lang="it-IT" sz="2000" dirty="0" err="1" smtClean="0">
                <a:latin typeface="Courier"/>
                <a:cs typeface="Courier"/>
              </a:rPr>
              <a:t>Programmer</a:t>
            </a:r>
            <a:r>
              <a:rPr lang="it-IT" sz="2000" dirty="0">
                <a:latin typeface="Courier"/>
                <a:cs typeface="Courier"/>
              </a:rPr>
              <a:t> </a:t>
            </a:r>
            <a:r>
              <a:rPr lang="it-IT" sz="2000" dirty="0" smtClean="0">
                <a:latin typeface="Courier"/>
                <a:cs typeface="Courier"/>
              </a:rPr>
              <a:t>|</a:t>
            </a:r>
            <a:r>
              <a:rPr lang="it-IT" sz="2000" dirty="0" err="1" smtClean="0">
                <a:latin typeface="Courier"/>
                <a:cs typeface="Courier"/>
              </a:rPr>
              <a:t>Programmer</a:t>
            </a:r>
            <a:r>
              <a:rPr lang="it-IT" sz="2000" dirty="0" smtClean="0">
                <a:latin typeface="Courier"/>
                <a:cs typeface="Courier"/>
              </a:rPr>
              <a:t>      |</a:t>
            </a:r>
            <a:r>
              <a:rPr lang="it-IT" sz="2000" dirty="0" err="1" smtClean="0">
                <a:latin typeface="Courier"/>
                <a:cs typeface="Courier"/>
              </a:rPr>
              <a:t>active</a:t>
            </a:r>
            <a:r>
              <a:rPr lang="it-IT" sz="2000" dirty="0" smtClean="0">
                <a:latin typeface="Courier"/>
                <a:cs typeface="Courier"/>
              </a:rPr>
              <a:t> |</a:t>
            </a:r>
          </a:p>
          <a:p>
            <a:pPr marL="0" indent="0">
              <a:buNone/>
            </a:pPr>
            <a:r>
              <a:rPr lang="it-IT" sz="2000" dirty="0" smtClean="0">
                <a:latin typeface="Courier"/>
                <a:cs typeface="Courier"/>
              </a:rPr>
              <a:t>|Petra </a:t>
            </a:r>
            <a:r>
              <a:rPr lang="it-IT" sz="2000" dirty="0" err="1" smtClean="0">
                <a:latin typeface="Courier"/>
                <a:cs typeface="Courier"/>
              </a:rPr>
              <a:t>PjM</a:t>
            </a:r>
            <a:r>
              <a:rPr lang="it-IT" sz="2000" dirty="0" smtClean="0">
                <a:latin typeface="Courier"/>
                <a:cs typeface="Courier"/>
              </a:rPr>
              <a:t>       |Project Manager |</a:t>
            </a:r>
            <a:r>
              <a:rPr lang="it-IT" sz="2000" dirty="0" err="1" smtClean="0">
                <a:latin typeface="Courier"/>
                <a:cs typeface="Courier"/>
              </a:rPr>
              <a:t>active</a:t>
            </a:r>
            <a:r>
              <a:rPr lang="it-IT" sz="2000" dirty="0" smtClean="0">
                <a:latin typeface="Courier"/>
                <a:cs typeface="Courier"/>
              </a:rPr>
              <a:t> |</a:t>
            </a:r>
            <a:endParaRPr lang="en-US" sz="2000" dirty="0">
              <a:latin typeface="Courier"/>
              <a:cs typeface="Courier"/>
            </a:endParaRPr>
          </a:p>
        </p:txBody>
      </p:sp>
      <p:graphicFrame>
        <p:nvGraphicFramePr>
          <p:cNvPr id="4" name="Table 3"/>
          <p:cNvGraphicFramePr>
            <a:graphicFrameLocks noGrp="1"/>
          </p:cNvGraphicFramePr>
          <p:nvPr>
            <p:extLst>
              <p:ext uri="{D42A27DB-BD31-4B8C-83A1-F6EECF244321}">
                <p14:modId xmlns:p14="http://schemas.microsoft.com/office/powerpoint/2010/main" val="2000257712"/>
              </p:ext>
            </p:extLst>
          </p:nvPr>
        </p:nvGraphicFramePr>
        <p:xfrm>
          <a:off x="7391400" y="609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TextBox 4"/>
          <p:cNvSpPr txBox="1"/>
          <p:nvPr/>
        </p:nvSpPr>
        <p:spPr>
          <a:xfrm>
            <a:off x="7772400" y="152400"/>
            <a:ext cx="914400" cy="461665"/>
          </a:xfrm>
          <a:prstGeom prst="rect">
            <a:avLst/>
          </a:prstGeom>
          <a:noFill/>
        </p:spPr>
        <p:txBody>
          <a:bodyPr wrap="square" rtlCol="0">
            <a:spAutoFit/>
          </a:bodyPr>
          <a:lstStyle/>
          <a:p>
            <a:r>
              <a:rPr lang="en-US" dirty="0" smtClean="0"/>
              <a:t>Distill</a:t>
            </a:r>
            <a:endParaRPr lang="en-US" dirty="0"/>
          </a:p>
        </p:txBody>
      </p:sp>
      <p:sp>
        <p:nvSpPr>
          <p:cNvPr id="7" name="TextBox 6"/>
          <p:cNvSpPr txBox="1"/>
          <p:nvPr/>
        </p:nvSpPr>
        <p:spPr>
          <a:xfrm>
            <a:off x="5181600" y="6596390"/>
            <a:ext cx="3962400" cy="261610"/>
          </a:xfrm>
          <a:prstGeom prst="rect">
            <a:avLst/>
          </a:prstGeom>
          <a:noFill/>
        </p:spPr>
        <p:txBody>
          <a:bodyPr wrap="square" rtlCol="0">
            <a:spAutoFit/>
          </a:bodyPr>
          <a:lstStyle/>
          <a:p>
            <a:r>
              <a:rPr lang="en-US" sz="1100" dirty="0" smtClean="0"/>
              <a:t>Adapted from </a:t>
            </a:r>
            <a:r>
              <a:rPr lang="en-US" sz="1100" dirty="0" err="1" smtClean="0"/>
              <a:t>www.fitnesse.org</a:t>
            </a:r>
            <a:r>
              <a:rPr lang="en-US" sz="1100" dirty="0" smtClean="0"/>
              <a:t> &amp; ATDD By Example</a:t>
            </a:r>
            <a:endParaRPr lang="en-US" sz="1100" dirty="0"/>
          </a:p>
        </p:txBody>
      </p:sp>
    </p:spTree>
    <p:extLst>
      <p:ext uri="{BB962C8B-B14F-4D97-AF65-F5344CB8AC3E}">
        <p14:creationId xmlns:p14="http://schemas.microsoft.com/office/powerpoint/2010/main" val="269417284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Gherkin Tables</a:t>
            </a:r>
            <a:endParaRPr lang="en-US" dirty="0"/>
          </a:p>
        </p:txBody>
      </p:sp>
      <p:sp>
        <p:nvSpPr>
          <p:cNvPr id="3" name="Text Placeholder 2"/>
          <p:cNvSpPr>
            <a:spLocks noGrp="1"/>
          </p:cNvSpPr>
          <p:nvPr>
            <p:ph type="body" sz="quarter" idx="10"/>
          </p:nvPr>
        </p:nvSpPr>
        <p:spPr/>
        <p:txBody>
          <a:bodyPr/>
          <a:lstStyle/>
          <a:p>
            <a:pPr marL="0" indent="0">
              <a:buNone/>
            </a:pPr>
            <a:r>
              <a:rPr lang="it-IT" sz="1800" b="1" dirty="0" smtClean="0">
                <a:latin typeface="Courier"/>
                <a:cs typeface="Courier"/>
              </a:rPr>
              <a:t>Scenario </a:t>
            </a:r>
            <a:r>
              <a:rPr lang="it-IT" sz="1800" b="1" dirty="0" err="1" smtClean="0">
                <a:latin typeface="Courier"/>
                <a:cs typeface="Courier"/>
              </a:rPr>
              <a:t>Outline</a:t>
            </a:r>
            <a:r>
              <a:rPr lang="it-IT" sz="1800" dirty="0" smtClean="0">
                <a:latin typeface="Courier"/>
                <a:cs typeface="Courier"/>
              </a:rPr>
              <a:t>: </a:t>
            </a:r>
            <a:r>
              <a:rPr lang="it-IT" sz="1800" dirty="0" err="1" smtClean="0">
                <a:latin typeface="Courier"/>
                <a:cs typeface="Courier"/>
              </a:rPr>
              <a:t>Withdraw</a:t>
            </a:r>
            <a:r>
              <a:rPr lang="it-IT" sz="1800" dirty="0" smtClean="0">
                <a:latin typeface="Courier"/>
                <a:cs typeface="Courier"/>
              </a:rPr>
              <a:t> </a:t>
            </a:r>
            <a:r>
              <a:rPr lang="it-IT" sz="1800" dirty="0" err="1" smtClean="0">
                <a:latin typeface="Courier"/>
                <a:cs typeface="Courier"/>
              </a:rPr>
              <a:t>fixed</a:t>
            </a:r>
            <a:r>
              <a:rPr lang="it-IT" sz="1800" dirty="0" smtClean="0">
                <a:latin typeface="Courier"/>
                <a:cs typeface="Courier"/>
              </a:rPr>
              <a:t> </a:t>
            </a:r>
            <a:r>
              <a:rPr lang="it-IT" sz="1800" dirty="0" err="1" smtClean="0">
                <a:latin typeface="Courier"/>
                <a:cs typeface="Courier"/>
              </a:rPr>
              <a:t>amount</a:t>
            </a:r>
            <a:endParaRPr lang="it-IT" sz="1800" dirty="0" smtClean="0">
              <a:latin typeface="Courier"/>
              <a:cs typeface="Courier"/>
            </a:endParaRPr>
          </a:p>
          <a:p>
            <a:pPr marL="0" indent="0">
              <a:buNone/>
            </a:pPr>
            <a:r>
              <a:rPr lang="it-IT" sz="1800" b="1" dirty="0" err="1" smtClean="0">
                <a:latin typeface="Courier"/>
                <a:cs typeface="Courier"/>
              </a:rPr>
              <a:t>Given</a:t>
            </a:r>
            <a:r>
              <a:rPr lang="it-IT" sz="1800" dirty="0" smtClean="0">
                <a:latin typeface="Courier"/>
                <a:cs typeface="Courier"/>
              </a:rPr>
              <a:t> I </a:t>
            </a:r>
            <a:r>
              <a:rPr lang="it-IT" sz="1800" dirty="0" err="1" smtClean="0">
                <a:latin typeface="Courier"/>
                <a:cs typeface="Courier"/>
              </a:rPr>
              <a:t>have</a:t>
            </a:r>
            <a:r>
              <a:rPr lang="it-IT" sz="1800" dirty="0" smtClean="0">
                <a:latin typeface="Courier"/>
                <a:cs typeface="Courier"/>
              </a:rPr>
              <a:t> &lt;Balance&gt; in </a:t>
            </a:r>
            <a:r>
              <a:rPr lang="it-IT" sz="1800" dirty="0" err="1" smtClean="0">
                <a:latin typeface="Courier"/>
                <a:cs typeface="Courier"/>
              </a:rPr>
              <a:t>my</a:t>
            </a:r>
            <a:r>
              <a:rPr lang="it-IT" sz="1800" dirty="0" smtClean="0">
                <a:latin typeface="Courier"/>
                <a:cs typeface="Courier"/>
              </a:rPr>
              <a:t> account</a:t>
            </a:r>
          </a:p>
          <a:p>
            <a:pPr marL="0" indent="0">
              <a:buNone/>
            </a:pPr>
            <a:r>
              <a:rPr lang="it-IT" sz="1800" b="1" dirty="0" err="1" smtClean="0">
                <a:latin typeface="Courier"/>
                <a:cs typeface="Courier"/>
              </a:rPr>
              <a:t>When</a:t>
            </a:r>
            <a:r>
              <a:rPr lang="it-IT" sz="1800" dirty="0" smtClean="0">
                <a:latin typeface="Courier"/>
                <a:cs typeface="Courier"/>
              </a:rPr>
              <a:t> I </a:t>
            </a:r>
            <a:r>
              <a:rPr lang="it-IT" sz="1800" dirty="0" err="1" smtClean="0">
                <a:latin typeface="Courier"/>
                <a:cs typeface="Courier"/>
              </a:rPr>
              <a:t>choose</a:t>
            </a:r>
            <a:r>
              <a:rPr lang="it-IT" sz="1800" dirty="0" smtClean="0">
                <a:latin typeface="Courier"/>
                <a:cs typeface="Courier"/>
              </a:rPr>
              <a:t> to </a:t>
            </a:r>
            <a:r>
              <a:rPr lang="it-IT" sz="1800" dirty="0" err="1" smtClean="0">
                <a:latin typeface="Courier"/>
                <a:cs typeface="Courier"/>
              </a:rPr>
              <a:t>withdraw</a:t>
            </a:r>
            <a:r>
              <a:rPr lang="it-IT" sz="1800" dirty="0" smtClean="0">
                <a:latin typeface="Courier"/>
                <a:cs typeface="Courier"/>
              </a:rPr>
              <a:t> &lt;</a:t>
            </a:r>
            <a:r>
              <a:rPr lang="it-IT" sz="1800" dirty="0" err="1" smtClean="0">
                <a:latin typeface="Courier"/>
                <a:cs typeface="Courier"/>
              </a:rPr>
              <a:t>Withdrawal</a:t>
            </a:r>
            <a:r>
              <a:rPr lang="it-IT" sz="1800" dirty="0" smtClean="0">
                <a:latin typeface="Courier"/>
                <a:cs typeface="Courier"/>
              </a:rPr>
              <a:t>&gt;</a:t>
            </a:r>
          </a:p>
          <a:p>
            <a:pPr marL="0" indent="0">
              <a:buNone/>
            </a:pPr>
            <a:r>
              <a:rPr lang="it-IT" sz="1800" b="1" dirty="0" err="1" smtClean="0">
                <a:latin typeface="Courier"/>
                <a:cs typeface="Courier"/>
              </a:rPr>
              <a:t>Then</a:t>
            </a:r>
            <a:r>
              <a:rPr lang="it-IT" sz="1800" dirty="0" smtClean="0">
                <a:latin typeface="Courier"/>
                <a:cs typeface="Courier"/>
              </a:rPr>
              <a:t> I </a:t>
            </a:r>
            <a:r>
              <a:rPr lang="it-IT" sz="1800" dirty="0" err="1" smtClean="0">
                <a:latin typeface="Courier"/>
                <a:cs typeface="Courier"/>
              </a:rPr>
              <a:t>should</a:t>
            </a:r>
            <a:r>
              <a:rPr lang="it-IT" sz="1800" dirty="0" smtClean="0">
                <a:latin typeface="Courier"/>
                <a:cs typeface="Courier"/>
              </a:rPr>
              <a:t> &lt;</a:t>
            </a:r>
            <a:r>
              <a:rPr lang="it-IT" sz="1800" dirty="0" err="1" smtClean="0">
                <a:latin typeface="Courier"/>
                <a:cs typeface="Courier"/>
              </a:rPr>
              <a:t>Outcome</a:t>
            </a:r>
            <a:r>
              <a:rPr lang="it-IT" sz="1800" dirty="0" smtClean="0">
                <a:latin typeface="Courier"/>
                <a:cs typeface="Courier"/>
              </a:rPr>
              <a:t>&gt;</a:t>
            </a:r>
          </a:p>
          <a:p>
            <a:pPr marL="0" indent="0">
              <a:buNone/>
            </a:pPr>
            <a:r>
              <a:rPr lang="it-IT" sz="1800" b="1" dirty="0" smtClean="0">
                <a:latin typeface="Courier"/>
                <a:cs typeface="Courier"/>
              </a:rPr>
              <a:t>And</a:t>
            </a:r>
            <a:r>
              <a:rPr lang="it-IT" sz="1800" dirty="0" smtClean="0">
                <a:latin typeface="Courier"/>
                <a:cs typeface="Courier"/>
              </a:rPr>
              <a:t> the balance of </a:t>
            </a:r>
            <a:r>
              <a:rPr lang="it-IT" sz="1800" dirty="0" err="1" smtClean="0">
                <a:latin typeface="Courier"/>
                <a:cs typeface="Courier"/>
              </a:rPr>
              <a:t>my</a:t>
            </a:r>
            <a:r>
              <a:rPr lang="it-IT" sz="1800" dirty="0" smtClean="0">
                <a:latin typeface="Courier"/>
                <a:cs typeface="Courier"/>
              </a:rPr>
              <a:t> account </a:t>
            </a:r>
            <a:r>
              <a:rPr lang="it-IT" sz="1800" dirty="0" err="1" smtClean="0">
                <a:latin typeface="Courier"/>
                <a:cs typeface="Courier"/>
              </a:rPr>
              <a:t>should</a:t>
            </a:r>
            <a:r>
              <a:rPr lang="it-IT" sz="1800" dirty="0" smtClean="0">
                <a:latin typeface="Courier"/>
                <a:cs typeface="Courier"/>
              </a:rPr>
              <a:t> be &lt;</a:t>
            </a:r>
            <a:r>
              <a:rPr lang="it-IT" sz="1800" dirty="0" err="1" smtClean="0">
                <a:latin typeface="Courier"/>
                <a:cs typeface="Courier"/>
              </a:rPr>
              <a:t>Remaining</a:t>
            </a:r>
            <a:r>
              <a:rPr lang="it-IT" sz="1800" dirty="0" smtClean="0">
                <a:latin typeface="Courier"/>
                <a:cs typeface="Courier"/>
              </a:rPr>
              <a:t>&gt;</a:t>
            </a:r>
          </a:p>
          <a:p>
            <a:pPr marL="0" indent="0">
              <a:buNone/>
            </a:pPr>
            <a:r>
              <a:rPr lang="it-IT" sz="1800" b="1" dirty="0" err="1" smtClean="0">
                <a:latin typeface="Courier"/>
                <a:cs typeface="Courier"/>
              </a:rPr>
              <a:t>Examples</a:t>
            </a:r>
            <a:r>
              <a:rPr lang="it-IT" sz="1800" dirty="0" smtClean="0">
                <a:latin typeface="Courier"/>
                <a:cs typeface="Courier"/>
              </a:rPr>
              <a:t>:</a:t>
            </a:r>
          </a:p>
          <a:p>
            <a:pPr marL="0" indent="0">
              <a:buNone/>
            </a:pPr>
            <a:r>
              <a:rPr lang="it-IT" sz="1800" dirty="0" smtClean="0">
                <a:latin typeface="Courier"/>
                <a:cs typeface="Courier"/>
              </a:rPr>
              <a:t>| Balance | </a:t>
            </a:r>
            <a:r>
              <a:rPr lang="it-IT" sz="1800" dirty="0" err="1" smtClean="0">
                <a:latin typeface="Courier"/>
                <a:cs typeface="Courier"/>
              </a:rPr>
              <a:t>Withdrawal</a:t>
            </a:r>
            <a:r>
              <a:rPr lang="it-IT" sz="1800" dirty="0" smtClean="0">
                <a:latin typeface="Courier"/>
                <a:cs typeface="Courier"/>
              </a:rPr>
              <a:t> | </a:t>
            </a:r>
            <a:r>
              <a:rPr lang="it-IT" sz="1800" dirty="0" err="1" smtClean="0">
                <a:latin typeface="Courier"/>
                <a:cs typeface="Courier"/>
              </a:rPr>
              <a:t>Remaining</a:t>
            </a:r>
            <a:r>
              <a:rPr lang="it-IT" sz="1800" dirty="0" smtClean="0">
                <a:latin typeface="Courier"/>
                <a:cs typeface="Courier"/>
              </a:rPr>
              <a:t> | </a:t>
            </a:r>
            <a:r>
              <a:rPr lang="it-IT" sz="1800" dirty="0" err="1" smtClean="0">
                <a:latin typeface="Courier"/>
                <a:cs typeface="Courier"/>
              </a:rPr>
              <a:t>Outcome</a:t>
            </a:r>
            <a:r>
              <a:rPr lang="it-IT" sz="1800" dirty="0" smtClean="0">
                <a:latin typeface="Courier"/>
                <a:cs typeface="Courier"/>
              </a:rPr>
              <a:t>          |</a:t>
            </a:r>
          </a:p>
          <a:p>
            <a:pPr marL="0" indent="0">
              <a:buNone/>
            </a:pPr>
            <a:r>
              <a:rPr lang="it-IT" sz="1800" dirty="0" smtClean="0">
                <a:latin typeface="Courier"/>
                <a:cs typeface="Courier"/>
              </a:rPr>
              <a:t>| $500    | $50        | $450      | $50 cash         |</a:t>
            </a:r>
          </a:p>
          <a:p>
            <a:pPr marL="0" indent="0">
              <a:buNone/>
            </a:pPr>
            <a:r>
              <a:rPr lang="it-IT" sz="1800" dirty="0">
                <a:latin typeface="Courier"/>
                <a:cs typeface="Courier"/>
              </a:rPr>
              <a:t>| $500    | </a:t>
            </a:r>
            <a:r>
              <a:rPr lang="it-IT" sz="1800" dirty="0" smtClean="0">
                <a:latin typeface="Courier"/>
                <a:cs typeface="Courier"/>
              </a:rPr>
              <a:t>$100       </a:t>
            </a:r>
            <a:r>
              <a:rPr lang="it-IT" sz="1800" dirty="0">
                <a:latin typeface="Courier"/>
                <a:cs typeface="Courier"/>
              </a:rPr>
              <a:t>| $</a:t>
            </a:r>
            <a:r>
              <a:rPr lang="it-IT" sz="1800" dirty="0" smtClean="0">
                <a:latin typeface="Courier"/>
                <a:cs typeface="Courier"/>
              </a:rPr>
              <a:t>400      </a:t>
            </a:r>
            <a:r>
              <a:rPr lang="it-IT" sz="1800" dirty="0">
                <a:latin typeface="Courier"/>
                <a:cs typeface="Courier"/>
              </a:rPr>
              <a:t>| </a:t>
            </a:r>
            <a:r>
              <a:rPr lang="it-IT" sz="1800" dirty="0" smtClean="0">
                <a:latin typeface="Courier"/>
                <a:cs typeface="Courier"/>
              </a:rPr>
              <a:t>$100 </a:t>
            </a:r>
            <a:r>
              <a:rPr lang="it-IT" sz="1800" dirty="0">
                <a:latin typeface="Courier"/>
                <a:cs typeface="Courier"/>
              </a:rPr>
              <a:t>cash </a:t>
            </a:r>
            <a:r>
              <a:rPr lang="it-IT" sz="1800" dirty="0" smtClean="0">
                <a:latin typeface="Courier"/>
                <a:cs typeface="Courier"/>
              </a:rPr>
              <a:t>       |</a:t>
            </a:r>
            <a:endParaRPr lang="it-IT" sz="1800" dirty="0">
              <a:latin typeface="Courier"/>
              <a:cs typeface="Courier"/>
            </a:endParaRPr>
          </a:p>
          <a:p>
            <a:pPr marL="0" indent="0">
              <a:buNone/>
            </a:pPr>
            <a:r>
              <a:rPr lang="it-IT" sz="1800" dirty="0">
                <a:latin typeface="Courier"/>
                <a:cs typeface="Courier"/>
              </a:rPr>
              <a:t>| $500    | </a:t>
            </a:r>
            <a:r>
              <a:rPr lang="it-IT" sz="1800" dirty="0" smtClean="0">
                <a:latin typeface="Courier"/>
                <a:cs typeface="Courier"/>
              </a:rPr>
              <a:t>$200       </a:t>
            </a:r>
            <a:r>
              <a:rPr lang="it-IT" sz="1800" dirty="0">
                <a:latin typeface="Courier"/>
                <a:cs typeface="Courier"/>
              </a:rPr>
              <a:t>| </a:t>
            </a:r>
            <a:r>
              <a:rPr lang="it-IT" sz="1800" dirty="0" smtClean="0">
                <a:latin typeface="Courier"/>
                <a:cs typeface="Courier"/>
              </a:rPr>
              <a:t>$300      </a:t>
            </a:r>
            <a:r>
              <a:rPr lang="it-IT" sz="1800" dirty="0">
                <a:latin typeface="Courier"/>
                <a:cs typeface="Courier"/>
              </a:rPr>
              <a:t>| </a:t>
            </a:r>
            <a:r>
              <a:rPr lang="it-IT" sz="1800" dirty="0" smtClean="0">
                <a:latin typeface="Courier"/>
                <a:cs typeface="Courier"/>
              </a:rPr>
              <a:t>$200 cash        </a:t>
            </a:r>
            <a:r>
              <a:rPr lang="it-IT" sz="1800" dirty="0">
                <a:latin typeface="Courier"/>
                <a:cs typeface="Courier"/>
              </a:rPr>
              <a:t>|</a:t>
            </a:r>
          </a:p>
          <a:p>
            <a:pPr marL="0" indent="0">
              <a:buNone/>
            </a:pPr>
            <a:r>
              <a:rPr lang="it-IT" sz="1800" dirty="0">
                <a:latin typeface="Courier"/>
                <a:cs typeface="Courier"/>
              </a:rPr>
              <a:t>| </a:t>
            </a:r>
            <a:r>
              <a:rPr lang="it-IT" sz="1800" dirty="0" smtClean="0">
                <a:latin typeface="Courier"/>
                <a:cs typeface="Courier"/>
              </a:rPr>
              <a:t>$100    </a:t>
            </a:r>
            <a:r>
              <a:rPr lang="it-IT" sz="1800" dirty="0">
                <a:latin typeface="Courier"/>
                <a:cs typeface="Courier"/>
              </a:rPr>
              <a:t>| </a:t>
            </a:r>
            <a:r>
              <a:rPr lang="it-IT" sz="1800" dirty="0" smtClean="0">
                <a:latin typeface="Courier"/>
                <a:cs typeface="Courier"/>
              </a:rPr>
              <a:t>$200       </a:t>
            </a:r>
            <a:r>
              <a:rPr lang="it-IT" sz="1800" dirty="0">
                <a:latin typeface="Courier"/>
                <a:cs typeface="Courier"/>
              </a:rPr>
              <a:t>| </a:t>
            </a:r>
            <a:r>
              <a:rPr lang="it-IT" sz="1800" dirty="0" smtClean="0">
                <a:latin typeface="Courier"/>
                <a:cs typeface="Courier"/>
              </a:rPr>
              <a:t>$100      </a:t>
            </a:r>
            <a:r>
              <a:rPr lang="it-IT" sz="1800" dirty="0">
                <a:latin typeface="Courier"/>
                <a:cs typeface="Courier"/>
              </a:rPr>
              <a:t>| </a:t>
            </a:r>
            <a:r>
              <a:rPr lang="it-IT" sz="1800" dirty="0" smtClean="0">
                <a:latin typeface="Courier"/>
                <a:cs typeface="Courier"/>
              </a:rPr>
              <a:t>an </a:t>
            </a:r>
            <a:r>
              <a:rPr lang="it-IT" sz="1800" dirty="0" err="1" smtClean="0">
                <a:latin typeface="Courier"/>
                <a:cs typeface="Courier"/>
              </a:rPr>
              <a:t>error</a:t>
            </a:r>
            <a:r>
              <a:rPr lang="it-IT" sz="1800" dirty="0">
                <a:latin typeface="Courier"/>
                <a:cs typeface="Courier"/>
              </a:rPr>
              <a:t> </a:t>
            </a:r>
            <a:r>
              <a:rPr lang="it-IT" sz="1800" dirty="0" err="1" smtClean="0">
                <a:latin typeface="Courier"/>
                <a:cs typeface="Courier"/>
              </a:rPr>
              <a:t>message</a:t>
            </a:r>
            <a:r>
              <a:rPr lang="it-IT" sz="1800" dirty="0" smtClean="0">
                <a:latin typeface="Courier"/>
                <a:cs typeface="Courier"/>
              </a:rPr>
              <a:t> </a:t>
            </a:r>
            <a:r>
              <a:rPr lang="it-IT" sz="1800" dirty="0">
                <a:latin typeface="Courier"/>
                <a:cs typeface="Courier"/>
              </a:rPr>
              <a:t>|</a:t>
            </a:r>
          </a:p>
          <a:p>
            <a:pPr marL="0" indent="0">
              <a:buNone/>
            </a:pPr>
            <a:endParaRPr lang="it-IT" sz="1800" dirty="0" smtClean="0">
              <a:latin typeface="Courier"/>
              <a:cs typeface="Courier"/>
            </a:endParaRPr>
          </a:p>
        </p:txBody>
      </p:sp>
      <p:graphicFrame>
        <p:nvGraphicFramePr>
          <p:cNvPr id="4" name="Table 3"/>
          <p:cNvGraphicFramePr>
            <a:graphicFrameLocks noGrp="1"/>
          </p:cNvGraphicFramePr>
          <p:nvPr>
            <p:extLst>
              <p:ext uri="{D42A27DB-BD31-4B8C-83A1-F6EECF244321}">
                <p14:modId xmlns:p14="http://schemas.microsoft.com/office/powerpoint/2010/main" val="392913621"/>
              </p:ext>
            </p:extLst>
          </p:nvPr>
        </p:nvGraphicFramePr>
        <p:xfrm>
          <a:off x="7391400" y="609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TextBox 4"/>
          <p:cNvSpPr txBox="1"/>
          <p:nvPr/>
        </p:nvSpPr>
        <p:spPr>
          <a:xfrm>
            <a:off x="7772400" y="152400"/>
            <a:ext cx="914400" cy="461665"/>
          </a:xfrm>
          <a:prstGeom prst="rect">
            <a:avLst/>
          </a:prstGeom>
          <a:noFill/>
        </p:spPr>
        <p:txBody>
          <a:bodyPr wrap="square" rtlCol="0">
            <a:spAutoFit/>
          </a:bodyPr>
          <a:lstStyle/>
          <a:p>
            <a:r>
              <a:rPr lang="en-US" dirty="0" smtClean="0"/>
              <a:t>Distill</a:t>
            </a:r>
            <a:endParaRPr lang="en-US" dirty="0"/>
          </a:p>
        </p:txBody>
      </p:sp>
      <p:sp>
        <p:nvSpPr>
          <p:cNvPr id="6" name="TextBox 5"/>
          <p:cNvSpPr txBox="1"/>
          <p:nvPr/>
        </p:nvSpPr>
        <p:spPr>
          <a:xfrm>
            <a:off x="5181600" y="6596390"/>
            <a:ext cx="3962400" cy="261610"/>
          </a:xfrm>
          <a:prstGeom prst="rect">
            <a:avLst/>
          </a:prstGeom>
          <a:noFill/>
        </p:spPr>
        <p:txBody>
          <a:bodyPr wrap="square" rtlCol="0">
            <a:spAutoFit/>
          </a:bodyPr>
          <a:lstStyle/>
          <a:p>
            <a:r>
              <a:rPr lang="en-US" sz="1100" dirty="0" smtClean="0"/>
              <a:t>Adapted from The Cucumber Book, Wynne/</a:t>
            </a:r>
            <a:r>
              <a:rPr lang="en-US" sz="1100" dirty="0" err="1" smtClean="0"/>
              <a:t>Hellesøy</a:t>
            </a:r>
            <a:endParaRPr lang="en-US" sz="1100" dirty="0"/>
          </a:p>
        </p:txBody>
      </p:sp>
    </p:spTree>
    <p:extLst>
      <p:ext uri="{BB962C8B-B14F-4D97-AF65-F5344CB8AC3E}">
        <p14:creationId xmlns:p14="http://schemas.microsoft.com/office/powerpoint/2010/main" val="387563652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Why do we have defects?</a:t>
            </a:r>
            <a:endParaRPr lang="en-US" dirty="0"/>
          </a:p>
        </p:txBody>
      </p:sp>
      <p:sp>
        <p:nvSpPr>
          <p:cNvPr id="7" name="Text Placeholder 6"/>
          <p:cNvSpPr>
            <a:spLocks noGrp="1"/>
          </p:cNvSpPr>
          <p:nvPr>
            <p:ph type="body" sz="quarter" idx="10"/>
          </p:nvPr>
        </p:nvSpPr>
        <p:spPr/>
        <p:txBody>
          <a:bodyPr/>
          <a:lstStyle/>
          <a:p>
            <a:r>
              <a:rPr lang="en-US" dirty="0" smtClean="0"/>
              <a:t>Misunderstanding</a:t>
            </a:r>
          </a:p>
          <a:p>
            <a:pPr lvl="1"/>
            <a:r>
              <a:rPr lang="en-US" dirty="0" smtClean="0"/>
              <a:t>Code</a:t>
            </a:r>
          </a:p>
          <a:p>
            <a:pPr lvl="1"/>
            <a:r>
              <a:rPr lang="en-US" dirty="0" smtClean="0"/>
              <a:t>Other technical</a:t>
            </a:r>
          </a:p>
          <a:p>
            <a:pPr lvl="1"/>
            <a:r>
              <a:rPr lang="en-US" dirty="0" smtClean="0"/>
              <a:t>Requirements</a:t>
            </a:r>
            <a:endParaRPr lang="en-US" dirty="0"/>
          </a:p>
        </p:txBody>
      </p:sp>
    </p:spTree>
    <p:extLst>
      <p:ext uri="{BB962C8B-B14F-4D97-AF65-F5344CB8AC3E}">
        <p14:creationId xmlns:p14="http://schemas.microsoft.com/office/powerpoint/2010/main" val="35737387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Usability Examples</a:t>
            </a:r>
            <a:endParaRPr lang="en-US" dirty="0"/>
          </a:p>
        </p:txBody>
      </p:sp>
      <p:sp>
        <p:nvSpPr>
          <p:cNvPr id="3" name="Text Placeholder 2"/>
          <p:cNvSpPr>
            <a:spLocks noGrp="1"/>
          </p:cNvSpPr>
          <p:nvPr>
            <p:ph type="body" sz="quarter" idx="10"/>
          </p:nvPr>
        </p:nvSpPr>
        <p:spPr/>
        <p:txBody>
          <a:bodyPr/>
          <a:lstStyle/>
          <a:p>
            <a:r>
              <a:rPr lang="en-US" dirty="0" smtClean="0"/>
              <a:t>Ask a UI Designer to show you a page he likes</a:t>
            </a:r>
            <a:endParaRPr lang="en-US" dirty="0"/>
          </a:p>
        </p:txBody>
      </p:sp>
    </p:spTree>
    <p:extLst>
      <p:ext uri="{BB962C8B-B14F-4D97-AF65-F5344CB8AC3E}">
        <p14:creationId xmlns:p14="http://schemas.microsoft.com/office/powerpoint/2010/main" val="249877756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and When?</a:t>
            </a:r>
            <a:endParaRPr lang="en-US" dirty="0"/>
          </a:p>
        </p:txBody>
      </p:sp>
      <p:sp>
        <p:nvSpPr>
          <p:cNvPr id="3" name="Text Placeholder 2"/>
          <p:cNvSpPr>
            <a:spLocks noGrp="1"/>
          </p:cNvSpPr>
          <p:nvPr>
            <p:ph type="body" sz="quarter" idx="10"/>
          </p:nvPr>
        </p:nvSpPr>
        <p:spPr/>
        <p:txBody>
          <a:bodyPr/>
          <a:lstStyle/>
          <a:p>
            <a:r>
              <a:rPr lang="en-US" dirty="0"/>
              <a:t>Product Owner Team members </a:t>
            </a:r>
            <a:r>
              <a:rPr lang="en-US" dirty="0" smtClean="0"/>
              <a:t>write examples (tables or Gherkin)</a:t>
            </a:r>
            <a:endParaRPr lang="en-US" dirty="0"/>
          </a:p>
          <a:p>
            <a:pPr lvl="1"/>
            <a:r>
              <a:rPr lang="en-US" dirty="0" smtClean="0"/>
              <a:t>Including </a:t>
            </a:r>
            <a:r>
              <a:rPr lang="en-US" dirty="0"/>
              <a:t>PO, BA, </a:t>
            </a:r>
            <a:r>
              <a:rPr lang="en-US" dirty="0" smtClean="0"/>
              <a:t>QA, </a:t>
            </a:r>
            <a:r>
              <a:rPr lang="en-US" dirty="0" err="1" smtClean="0"/>
              <a:t>Dev</a:t>
            </a:r>
            <a:endParaRPr lang="en-US" dirty="0" smtClean="0"/>
          </a:p>
          <a:p>
            <a:pPr lvl="2"/>
            <a:r>
              <a:rPr lang="en-US" dirty="0" smtClean="0"/>
              <a:t>Cognitive Diversity</a:t>
            </a:r>
          </a:p>
          <a:p>
            <a:pPr lvl="2"/>
            <a:r>
              <a:rPr lang="en-US" dirty="0"/>
              <a:t>Everyone can read </a:t>
            </a:r>
            <a:r>
              <a:rPr lang="en-US" dirty="0" smtClean="0"/>
              <a:t>them</a:t>
            </a:r>
          </a:p>
          <a:p>
            <a:pPr lvl="1"/>
            <a:r>
              <a:rPr lang="en-US" dirty="0" smtClean="0"/>
              <a:t>Don’t let QA or </a:t>
            </a:r>
            <a:r>
              <a:rPr lang="en-US" dirty="0" err="1" smtClean="0"/>
              <a:t>Dev</a:t>
            </a:r>
            <a:r>
              <a:rPr lang="en-US" dirty="0" smtClean="0"/>
              <a:t> own this by themselves</a:t>
            </a:r>
            <a:endParaRPr lang="en-US" dirty="0"/>
          </a:p>
          <a:p>
            <a:r>
              <a:rPr lang="en-US" dirty="0"/>
              <a:t>Written during </a:t>
            </a:r>
            <a:r>
              <a:rPr lang="en-US" dirty="0" smtClean="0"/>
              <a:t>backlog grooming</a:t>
            </a:r>
            <a:endParaRPr lang="en-US" dirty="0"/>
          </a:p>
          <a:p>
            <a:pPr lvl="1"/>
            <a:r>
              <a:rPr lang="en-US" dirty="0" smtClean="0"/>
              <a:t>Updated at </a:t>
            </a:r>
            <a:r>
              <a:rPr lang="en-US" dirty="0"/>
              <a:t>sprint </a:t>
            </a:r>
            <a:r>
              <a:rPr lang="en-US" dirty="0" smtClean="0"/>
              <a:t>planning and beyond</a:t>
            </a:r>
            <a:endParaRPr lang="en-US" dirty="0"/>
          </a:p>
          <a:p>
            <a:endParaRPr lang="en-US" dirty="0"/>
          </a:p>
          <a:p>
            <a:endParaRPr lang="en-US" dirty="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523377397"/>
              </p:ext>
            </p:extLst>
          </p:nvPr>
        </p:nvGraphicFramePr>
        <p:xfrm>
          <a:off x="7391400" y="609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TextBox 4"/>
          <p:cNvSpPr txBox="1"/>
          <p:nvPr/>
        </p:nvSpPr>
        <p:spPr>
          <a:xfrm>
            <a:off x="7772400" y="152400"/>
            <a:ext cx="914400" cy="461665"/>
          </a:xfrm>
          <a:prstGeom prst="rect">
            <a:avLst/>
          </a:prstGeom>
          <a:noFill/>
        </p:spPr>
        <p:txBody>
          <a:bodyPr wrap="square" rtlCol="0">
            <a:spAutoFit/>
          </a:bodyPr>
          <a:lstStyle/>
          <a:p>
            <a:r>
              <a:rPr lang="en-US" dirty="0" smtClean="0"/>
              <a:t>Distill</a:t>
            </a:r>
            <a:endParaRPr lang="en-US" dirty="0"/>
          </a:p>
        </p:txBody>
      </p:sp>
    </p:spTree>
    <p:extLst>
      <p:ext uri="{BB962C8B-B14F-4D97-AF65-F5344CB8AC3E}">
        <p14:creationId xmlns:p14="http://schemas.microsoft.com/office/powerpoint/2010/main" val="48832280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a:t>
            </a:r>
            <a:endParaRPr lang="en-US" dirty="0"/>
          </a:p>
        </p:txBody>
      </p:sp>
      <p:sp>
        <p:nvSpPr>
          <p:cNvPr id="3" name="Text Placeholder 2"/>
          <p:cNvSpPr>
            <a:spLocks noGrp="1"/>
          </p:cNvSpPr>
          <p:nvPr>
            <p:ph type="body" sz="quarter" idx="10"/>
          </p:nvPr>
        </p:nvSpPr>
        <p:spPr/>
        <p:txBody>
          <a:bodyPr/>
          <a:lstStyle/>
          <a:p>
            <a:r>
              <a:rPr lang="en-US" dirty="0" smtClean="0"/>
              <a:t>Write some Gherkin </a:t>
            </a:r>
          </a:p>
          <a:p>
            <a:pPr lvl="1"/>
            <a:r>
              <a:rPr lang="en-US" dirty="0" smtClean="0"/>
              <a:t>Positive case</a:t>
            </a:r>
          </a:p>
          <a:p>
            <a:pPr lvl="1"/>
            <a:r>
              <a:rPr lang="en-US" dirty="0" smtClean="0"/>
              <a:t>Negative case</a:t>
            </a:r>
          </a:p>
          <a:p>
            <a:r>
              <a:rPr lang="en-US" dirty="0" smtClean="0"/>
              <a:t>Write some table-based examples</a:t>
            </a:r>
            <a:endParaRPr lang="en-US" dirty="0"/>
          </a:p>
        </p:txBody>
      </p:sp>
    </p:spTree>
    <p:extLst>
      <p:ext uri="{BB962C8B-B14F-4D97-AF65-F5344CB8AC3E}">
        <p14:creationId xmlns:p14="http://schemas.microsoft.com/office/powerpoint/2010/main" val="398642399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Automation?</a:t>
            </a:r>
            <a:endParaRPr lang="en-US" dirty="0"/>
          </a:p>
        </p:txBody>
      </p:sp>
      <p:sp>
        <p:nvSpPr>
          <p:cNvPr id="3" name="Text Placeholder 2"/>
          <p:cNvSpPr>
            <a:spLocks noGrp="1"/>
          </p:cNvSpPr>
          <p:nvPr>
            <p:ph type="body" sz="quarter" idx="10"/>
          </p:nvPr>
        </p:nvSpPr>
        <p:spPr/>
        <p:txBody>
          <a:bodyPr/>
          <a:lstStyle/>
          <a:p>
            <a:r>
              <a:rPr lang="en-US" dirty="0" smtClean="0"/>
              <a:t>Yes: </a:t>
            </a:r>
          </a:p>
          <a:p>
            <a:pPr lvl="1"/>
            <a:r>
              <a:rPr lang="en-US" dirty="0" smtClean="0"/>
              <a:t>Executable specifications rock!</a:t>
            </a:r>
          </a:p>
          <a:p>
            <a:r>
              <a:rPr lang="en-US" dirty="0" smtClean="0"/>
              <a:t>Or no: </a:t>
            </a:r>
          </a:p>
          <a:p>
            <a:pPr lvl="1"/>
            <a:r>
              <a:rPr lang="en-US" dirty="0" smtClean="0"/>
              <a:t>Value in collaboration &amp; understanding</a:t>
            </a:r>
          </a:p>
          <a:p>
            <a:pPr lvl="2"/>
            <a:r>
              <a:rPr lang="en-US" dirty="0" smtClean="0"/>
              <a:t>Living Specification</a:t>
            </a:r>
          </a:p>
          <a:p>
            <a:pPr lvl="2"/>
            <a:r>
              <a:rPr lang="en-US" dirty="0" smtClean="0"/>
              <a:t>Self explanatory</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65922347"/>
              </p:ext>
            </p:extLst>
          </p:nvPr>
        </p:nvGraphicFramePr>
        <p:xfrm>
          <a:off x="7391400" y="609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5" name="TextBox 4"/>
          <p:cNvSpPr txBox="1"/>
          <p:nvPr/>
        </p:nvSpPr>
        <p:spPr>
          <a:xfrm>
            <a:off x="7772400" y="152400"/>
            <a:ext cx="914400" cy="461665"/>
          </a:xfrm>
          <a:prstGeom prst="rect">
            <a:avLst/>
          </a:prstGeom>
          <a:noFill/>
        </p:spPr>
        <p:txBody>
          <a:bodyPr wrap="square" rtlCol="0">
            <a:spAutoFit/>
          </a:bodyPr>
          <a:lstStyle/>
          <a:p>
            <a:r>
              <a:rPr lang="en-US" dirty="0" smtClean="0"/>
              <a:t>Distill</a:t>
            </a:r>
            <a:endParaRPr lang="en-US" dirty="0"/>
          </a:p>
        </p:txBody>
      </p:sp>
    </p:spTree>
    <p:extLst>
      <p:ext uri="{BB962C8B-B14F-4D97-AF65-F5344CB8AC3E}">
        <p14:creationId xmlns:p14="http://schemas.microsoft.com/office/powerpoint/2010/main" val="76436267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pPr marL="0" indent="0" algn="ctr">
              <a:buNone/>
            </a:pPr>
            <a:r>
              <a:rPr lang="en-US" sz="6000" dirty="0" smtClean="0"/>
              <a:t>It’s not about testing</a:t>
            </a:r>
            <a:endParaRPr lang="en-US" sz="6000" dirty="0"/>
          </a:p>
        </p:txBody>
      </p:sp>
    </p:spTree>
    <p:extLst>
      <p:ext uri="{BB962C8B-B14F-4D97-AF65-F5344CB8AC3E}">
        <p14:creationId xmlns:p14="http://schemas.microsoft.com/office/powerpoint/2010/main" val="263499605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1143000"/>
          </a:xfrm>
        </p:spPr>
        <p:txBody>
          <a:bodyPr/>
          <a:lstStyle/>
          <a:p>
            <a:r>
              <a:rPr lang="en-US" sz="3200" dirty="0" smtClean="0"/>
              <a:t>Acceptance Test Driven Development (ATDD) Cycle</a:t>
            </a:r>
            <a:endParaRPr lang="en-US" sz="3200" dirty="0"/>
          </a:p>
        </p:txBody>
      </p:sp>
      <p:sp>
        <p:nvSpPr>
          <p:cNvPr id="4" name="TextBox 3"/>
          <p:cNvSpPr txBox="1"/>
          <p:nvPr/>
        </p:nvSpPr>
        <p:spPr>
          <a:xfrm>
            <a:off x="5181600" y="6596390"/>
            <a:ext cx="3962400" cy="261610"/>
          </a:xfrm>
          <a:prstGeom prst="rect">
            <a:avLst/>
          </a:prstGeom>
          <a:noFill/>
        </p:spPr>
        <p:txBody>
          <a:bodyPr wrap="square" rtlCol="0">
            <a:spAutoFit/>
          </a:bodyPr>
          <a:lstStyle/>
          <a:p>
            <a:r>
              <a:rPr lang="en-US" sz="1100" dirty="0" smtClean="0"/>
              <a:t>Adapted from James Shore &amp;  </a:t>
            </a:r>
            <a:r>
              <a:rPr lang="en-US" sz="1100" dirty="0" err="1" smtClean="0"/>
              <a:t>Melnick</a:t>
            </a:r>
            <a:r>
              <a:rPr lang="en-US" sz="1100" dirty="0" smtClean="0"/>
              <a:t>, </a:t>
            </a:r>
            <a:r>
              <a:rPr lang="en-US" sz="1100" dirty="0" err="1" smtClean="0"/>
              <a:t>Marick</a:t>
            </a:r>
            <a:r>
              <a:rPr lang="en-US" sz="1100" dirty="0" smtClean="0"/>
              <a:t>, Hendrickson</a:t>
            </a:r>
            <a:endParaRPr lang="en-US" sz="1100" dirty="0"/>
          </a:p>
        </p:txBody>
      </p:sp>
      <p:sp>
        <p:nvSpPr>
          <p:cNvPr id="5" name="Snip Single Corner Rectangle 4"/>
          <p:cNvSpPr/>
          <p:nvPr/>
        </p:nvSpPr>
        <p:spPr bwMode="auto">
          <a:xfrm>
            <a:off x="1295400" y="2133600"/>
            <a:ext cx="1295400" cy="838200"/>
          </a:xfrm>
          <a:prstGeom prst="snip1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story</a:t>
            </a:r>
          </a:p>
        </p:txBody>
      </p:sp>
      <p:sp>
        <p:nvSpPr>
          <p:cNvPr id="6" name="Right Arrow 5"/>
          <p:cNvSpPr/>
          <p:nvPr/>
        </p:nvSpPr>
        <p:spPr bwMode="auto">
          <a:xfrm>
            <a:off x="4038600" y="2209800"/>
            <a:ext cx="1066800" cy="457200"/>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graphicFrame>
        <p:nvGraphicFramePr>
          <p:cNvPr id="7" name="Table 6"/>
          <p:cNvGraphicFramePr>
            <a:graphicFrameLocks noGrp="1"/>
          </p:cNvGraphicFramePr>
          <p:nvPr>
            <p:extLst>
              <p:ext uri="{D42A27DB-BD31-4B8C-83A1-F6EECF244321}">
                <p14:modId xmlns:p14="http://schemas.microsoft.com/office/powerpoint/2010/main" val="2809222002"/>
              </p:ext>
            </p:extLst>
          </p:nvPr>
        </p:nvGraphicFramePr>
        <p:xfrm>
          <a:off x="6553200" y="2133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9" name="Down Arrow 8"/>
          <p:cNvSpPr/>
          <p:nvPr/>
        </p:nvSpPr>
        <p:spPr bwMode="auto">
          <a:xfrm>
            <a:off x="7391400" y="3429000"/>
            <a:ext cx="457200" cy="762000"/>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2" name="Folded Corner 11"/>
          <p:cNvSpPr/>
          <p:nvPr/>
        </p:nvSpPr>
        <p:spPr bwMode="auto">
          <a:xfrm>
            <a:off x="6705600" y="4953000"/>
            <a:ext cx="1676400" cy="914400"/>
          </a:xfrm>
          <a:prstGeom prst="foldedCorner">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r>
              <a:rPr lang="en-US" sz="800" dirty="0" smtClean="0"/>
              <a:t>@</a:t>
            </a:r>
            <a:r>
              <a:rPr lang="en-US" sz="800" dirty="0"/>
              <a:t>Test</a:t>
            </a:r>
          </a:p>
          <a:p>
            <a:r>
              <a:rPr lang="en-US" sz="800" dirty="0" smtClean="0"/>
              <a:t>public </a:t>
            </a:r>
            <a:r>
              <a:rPr lang="en-US" sz="800" dirty="0"/>
              <a:t>void </a:t>
            </a:r>
            <a:r>
              <a:rPr lang="en-US" sz="800" dirty="0" err="1" smtClean="0"/>
              <a:t>testTsd</a:t>
            </a:r>
            <a:r>
              <a:rPr lang="en-US" sz="800" dirty="0" smtClean="0"/>
              <a:t>() {</a:t>
            </a:r>
          </a:p>
          <a:p>
            <a:r>
              <a:rPr lang="en-US" sz="800" dirty="0"/>
              <a:t> </a:t>
            </a:r>
            <a:r>
              <a:rPr lang="en-US" sz="800" dirty="0" smtClean="0"/>
              <a:t> </a:t>
            </a:r>
            <a:r>
              <a:rPr lang="en-US" sz="800" dirty="0" err="1" smtClean="0"/>
              <a:t>int</a:t>
            </a:r>
            <a:r>
              <a:rPr lang="en-US" sz="800" dirty="0" smtClean="0"/>
              <a:t> expected = </a:t>
            </a:r>
            <a:r>
              <a:rPr lang="en-US" sz="800" dirty="0" err="1" smtClean="0"/>
              <a:t>Asdf.run</a:t>
            </a:r>
            <a:r>
              <a:rPr lang="en-US" sz="800" dirty="0" smtClean="0"/>
              <a:t>();</a:t>
            </a:r>
          </a:p>
          <a:p>
            <a:r>
              <a:rPr lang="en-US" sz="800" dirty="0"/>
              <a:t> </a:t>
            </a:r>
            <a:r>
              <a:rPr lang="en-US" sz="800" dirty="0" smtClean="0"/>
              <a:t> </a:t>
            </a:r>
            <a:r>
              <a:rPr lang="en-US" sz="800" dirty="0" err="1" smtClean="0"/>
              <a:t>assertEqual</a:t>
            </a:r>
            <a:r>
              <a:rPr lang="en-US" sz="800" dirty="0" smtClean="0"/>
              <a:t>(</a:t>
            </a:r>
            <a:r>
              <a:rPr lang="en-US" sz="800" dirty="0" err="1" smtClean="0"/>
              <a:t>expected,actual</a:t>
            </a:r>
            <a:r>
              <a:rPr lang="en-US" sz="800" dirty="0" smtClean="0"/>
              <a:t>);</a:t>
            </a:r>
          </a:p>
          <a:p>
            <a:r>
              <a:rPr lang="it-IT" sz="800" dirty="0" smtClean="0"/>
              <a:t>}</a:t>
            </a:r>
            <a:r>
              <a:rPr lang="it-IT" sz="800" dirty="0">
                <a:solidFill>
                  <a:srgbClr val="B3B3B3"/>
                </a:solidFill>
              </a:rPr>
              <a:t> </a:t>
            </a:r>
            <a:endParaRPr lang="it-IT" sz="800" dirty="0" smtClean="0"/>
          </a:p>
          <a:p>
            <a:r>
              <a:rPr lang="it-IT" sz="800" dirty="0" smtClean="0"/>
              <a:t>@</a:t>
            </a:r>
            <a:r>
              <a:rPr lang="it-IT" sz="800" dirty="0"/>
              <a:t>Test</a:t>
            </a:r>
          </a:p>
          <a:p>
            <a:r>
              <a:rPr lang="it-IT" sz="800" dirty="0"/>
              <a:t>public </a:t>
            </a:r>
            <a:r>
              <a:rPr lang="it-IT" sz="800" dirty="0" err="1"/>
              <a:t>void</a:t>
            </a:r>
            <a:r>
              <a:rPr lang="it-IT" sz="800" dirty="0"/>
              <a:t> </a:t>
            </a:r>
            <a:r>
              <a:rPr lang="it-IT" sz="800" dirty="0" err="1"/>
              <a:t>testTwo</a:t>
            </a:r>
            <a:r>
              <a:rPr lang="it-IT" sz="800" dirty="0"/>
              <a:t>() </a:t>
            </a:r>
            <a:r>
              <a:rPr lang="it-IT" sz="800" dirty="0" smtClean="0"/>
              <a:t>{</a:t>
            </a:r>
            <a:r>
              <a:rPr lang="it-IT" sz="800" dirty="0"/>
              <a:t>{</a:t>
            </a:r>
          </a:p>
        </p:txBody>
      </p:sp>
      <p:sp>
        <p:nvSpPr>
          <p:cNvPr id="15" name="TextBox 14"/>
          <p:cNvSpPr txBox="1"/>
          <p:nvPr/>
        </p:nvSpPr>
        <p:spPr>
          <a:xfrm>
            <a:off x="1295400" y="1676400"/>
            <a:ext cx="1371600" cy="461665"/>
          </a:xfrm>
          <a:prstGeom prst="rect">
            <a:avLst/>
          </a:prstGeom>
          <a:noFill/>
        </p:spPr>
        <p:txBody>
          <a:bodyPr wrap="square" rtlCol="0">
            <a:spAutoFit/>
          </a:bodyPr>
          <a:lstStyle/>
          <a:p>
            <a:r>
              <a:rPr lang="en-US" dirty="0" smtClean="0"/>
              <a:t>Discuss</a:t>
            </a:r>
            <a:endParaRPr lang="en-US" dirty="0"/>
          </a:p>
        </p:txBody>
      </p:sp>
      <p:sp>
        <p:nvSpPr>
          <p:cNvPr id="16" name="TextBox 15"/>
          <p:cNvSpPr txBox="1"/>
          <p:nvPr/>
        </p:nvSpPr>
        <p:spPr>
          <a:xfrm>
            <a:off x="6934200" y="1676400"/>
            <a:ext cx="914400" cy="461665"/>
          </a:xfrm>
          <a:prstGeom prst="rect">
            <a:avLst/>
          </a:prstGeom>
          <a:noFill/>
        </p:spPr>
        <p:txBody>
          <a:bodyPr wrap="square" rtlCol="0">
            <a:spAutoFit/>
          </a:bodyPr>
          <a:lstStyle/>
          <a:p>
            <a:r>
              <a:rPr lang="en-US" dirty="0" smtClean="0"/>
              <a:t>Distill</a:t>
            </a:r>
            <a:endParaRPr lang="en-US" dirty="0"/>
          </a:p>
        </p:txBody>
      </p:sp>
      <p:sp>
        <p:nvSpPr>
          <p:cNvPr id="17" name="TextBox 16"/>
          <p:cNvSpPr txBox="1"/>
          <p:nvPr/>
        </p:nvSpPr>
        <p:spPr>
          <a:xfrm>
            <a:off x="6705600" y="5867400"/>
            <a:ext cx="1371600" cy="461665"/>
          </a:xfrm>
          <a:prstGeom prst="rect">
            <a:avLst/>
          </a:prstGeom>
          <a:noFill/>
        </p:spPr>
        <p:txBody>
          <a:bodyPr wrap="square" rtlCol="0">
            <a:spAutoFit/>
          </a:bodyPr>
          <a:lstStyle/>
          <a:p>
            <a:r>
              <a:rPr lang="en-US" dirty="0" smtClean="0"/>
              <a:t>Develop</a:t>
            </a:r>
            <a:endParaRPr lang="en-US" dirty="0"/>
          </a:p>
        </p:txBody>
      </p:sp>
      <p:graphicFrame>
        <p:nvGraphicFramePr>
          <p:cNvPr id="19" name="Diagram 18"/>
          <p:cNvGraphicFramePr/>
          <p:nvPr>
            <p:extLst>
              <p:ext uri="{D42A27DB-BD31-4B8C-83A1-F6EECF244321}">
                <p14:modId xmlns:p14="http://schemas.microsoft.com/office/powerpoint/2010/main" val="4005768135"/>
              </p:ext>
            </p:extLst>
          </p:nvPr>
        </p:nvGraphicFramePr>
        <p:xfrm>
          <a:off x="5486400" y="4114800"/>
          <a:ext cx="1447800" cy="129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TextBox 19"/>
          <p:cNvSpPr txBox="1"/>
          <p:nvPr/>
        </p:nvSpPr>
        <p:spPr>
          <a:xfrm>
            <a:off x="5943600" y="4648200"/>
            <a:ext cx="533400" cy="276999"/>
          </a:xfrm>
          <a:prstGeom prst="rect">
            <a:avLst/>
          </a:prstGeom>
          <a:noFill/>
        </p:spPr>
        <p:txBody>
          <a:bodyPr wrap="square" rtlCol="0">
            <a:spAutoFit/>
          </a:bodyPr>
          <a:lstStyle/>
          <a:p>
            <a:r>
              <a:rPr lang="en-US" sz="1200" b="1" dirty="0" smtClean="0"/>
              <a:t>TDD</a:t>
            </a:r>
            <a:endParaRPr lang="en-US" sz="1200" b="1" dirty="0"/>
          </a:p>
        </p:txBody>
      </p:sp>
      <p:sp>
        <p:nvSpPr>
          <p:cNvPr id="21" name="Down Arrow 20"/>
          <p:cNvSpPr/>
          <p:nvPr/>
        </p:nvSpPr>
        <p:spPr bwMode="auto">
          <a:xfrm rot="5400000">
            <a:off x="4343400" y="4876800"/>
            <a:ext cx="457200" cy="10668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2" name="Down Arrow 21"/>
          <p:cNvSpPr/>
          <p:nvPr/>
        </p:nvSpPr>
        <p:spPr bwMode="auto">
          <a:xfrm rot="10800000">
            <a:off x="1600200" y="3429000"/>
            <a:ext cx="457200" cy="7620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3" name="Action Button: Forward or Next 22">
            <a:hlinkClick r:id="" action="ppaction://noaction" highlightClick="1"/>
          </p:cNvPr>
          <p:cNvSpPr/>
          <p:nvPr/>
        </p:nvSpPr>
        <p:spPr bwMode="auto">
          <a:xfrm>
            <a:off x="1295400" y="4876800"/>
            <a:ext cx="1143000" cy="990600"/>
          </a:xfrm>
          <a:prstGeom prst="actionButtonForwardNext">
            <a:avLst/>
          </a:prstGeom>
          <a:solidFill>
            <a:schemeClr val="accent1">
              <a:alpha val="19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4" name="TextBox 23"/>
          <p:cNvSpPr txBox="1"/>
          <p:nvPr/>
        </p:nvSpPr>
        <p:spPr>
          <a:xfrm>
            <a:off x="1219200" y="5867400"/>
            <a:ext cx="1447800" cy="461665"/>
          </a:xfrm>
          <a:prstGeom prst="rect">
            <a:avLst/>
          </a:prstGeom>
          <a:noFill/>
          <a:ln>
            <a:solidFill>
              <a:schemeClr val="tx1">
                <a:alpha val="15000"/>
              </a:schemeClr>
            </a:solidFill>
          </a:ln>
        </p:spPr>
        <p:txBody>
          <a:bodyPr wrap="square" rtlCol="0">
            <a:spAutoFit/>
          </a:bodyPr>
          <a:lstStyle/>
          <a:p>
            <a:r>
              <a:rPr lang="en-US" dirty="0" smtClean="0">
                <a:solidFill>
                  <a:schemeClr val="bg2">
                    <a:lumMod val="60000"/>
                    <a:lumOff val="40000"/>
                  </a:schemeClr>
                </a:solidFill>
              </a:rPr>
              <a:t>Demo</a:t>
            </a:r>
            <a:endParaRPr lang="en-US" dirty="0">
              <a:solidFill>
                <a:schemeClr val="bg2">
                  <a:lumMod val="60000"/>
                  <a:lumOff val="40000"/>
                </a:schemeClr>
              </a:solidFill>
            </a:endParaRPr>
          </a:p>
        </p:txBody>
      </p:sp>
      <p:sp>
        <p:nvSpPr>
          <p:cNvPr id="3" name="Cloud Callout 2"/>
          <p:cNvSpPr/>
          <p:nvPr/>
        </p:nvSpPr>
        <p:spPr bwMode="auto">
          <a:xfrm>
            <a:off x="3657600" y="838200"/>
            <a:ext cx="2438400" cy="914400"/>
          </a:xfrm>
          <a:prstGeom prst="cloudCallout">
            <a:avLst>
              <a:gd name="adj1" fmla="val -11940"/>
              <a:gd name="adj2" fmla="val 99767"/>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0" tIns="45720" rIns="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Guides Requirements</a:t>
            </a:r>
          </a:p>
        </p:txBody>
      </p:sp>
      <p:sp>
        <p:nvSpPr>
          <p:cNvPr id="25" name="Cloud Callout 24"/>
          <p:cNvSpPr/>
          <p:nvPr/>
        </p:nvSpPr>
        <p:spPr bwMode="auto">
          <a:xfrm>
            <a:off x="4800600" y="3276600"/>
            <a:ext cx="1295400" cy="914400"/>
          </a:xfrm>
          <a:prstGeom prst="cloudCallout">
            <a:avLst>
              <a:gd name="adj1" fmla="val 56884"/>
              <a:gd name="adj2" fmla="val 82828"/>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0" tIns="45720" rIns="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Guides Design</a:t>
            </a:r>
          </a:p>
        </p:txBody>
      </p:sp>
      <p:sp>
        <p:nvSpPr>
          <p:cNvPr id="26" name="Cloud Callout 25"/>
          <p:cNvSpPr/>
          <p:nvPr/>
        </p:nvSpPr>
        <p:spPr bwMode="auto">
          <a:xfrm>
            <a:off x="-228600" y="3048000"/>
            <a:ext cx="2514600" cy="1219200"/>
          </a:xfrm>
          <a:prstGeom prst="cloudCallout">
            <a:avLst>
              <a:gd name="adj1" fmla="val -3478"/>
              <a:gd name="adj2" fmla="val 90579"/>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0" tIns="45720" rIns="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UAT isn’t done until the END</a:t>
            </a:r>
          </a:p>
        </p:txBody>
      </p:sp>
    </p:spTree>
    <p:extLst>
      <p:ext uri="{BB962C8B-B14F-4D97-AF65-F5344CB8AC3E}">
        <p14:creationId xmlns:p14="http://schemas.microsoft.com/office/powerpoint/2010/main" val="22161134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5" grpId="0" animBg="1"/>
      <p:bldP spid="2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1143000"/>
          </a:xfrm>
        </p:spPr>
        <p:txBody>
          <a:bodyPr/>
          <a:lstStyle/>
          <a:p>
            <a:r>
              <a:rPr lang="en-US" sz="3200" dirty="0" smtClean="0"/>
              <a:t>Acceptance Test Driven Development (ATDD) Cycle</a:t>
            </a:r>
            <a:endParaRPr lang="en-US" sz="3200" dirty="0"/>
          </a:p>
        </p:txBody>
      </p:sp>
      <p:sp>
        <p:nvSpPr>
          <p:cNvPr id="4" name="TextBox 3"/>
          <p:cNvSpPr txBox="1"/>
          <p:nvPr/>
        </p:nvSpPr>
        <p:spPr>
          <a:xfrm>
            <a:off x="5181600" y="6596390"/>
            <a:ext cx="3962400" cy="261610"/>
          </a:xfrm>
          <a:prstGeom prst="rect">
            <a:avLst/>
          </a:prstGeom>
          <a:noFill/>
        </p:spPr>
        <p:txBody>
          <a:bodyPr wrap="square" rtlCol="0">
            <a:spAutoFit/>
          </a:bodyPr>
          <a:lstStyle/>
          <a:p>
            <a:r>
              <a:rPr lang="en-US" sz="1100" dirty="0" smtClean="0"/>
              <a:t>Adapted from James Shore &amp;  </a:t>
            </a:r>
            <a:r>
              <a:rPr lang="en-US" sz="1100" dirty="0" err="1" smtClean="0"/>
              <a:t>Melnick</a:t>
            </a:r>
            <a:r>
              <a:rPr lang="en-US" sz="1100" dirty="0" smtClean="0"/>
              <a:t>, </a:t>
            </a:r>
            <a:r>
              <a:rPr lang="en-US" sz="1100" dirty="0" err="1" smtClean="0"/>
              <a:t>Marick</a:t>
            </a:r>
            <a:r>
              <a:rPr lang="en-US" sz="1100" dirty="0" smtClean="0"/>
              <a:t>, Hendrickson</a:t>
            </a:r>
            <a:endParaRPr lang="en-US" sz="1100" dirty="0"/>
          </a:p>
        </p:txBody>
      </p:sp>
      <p:sp>
        <p:nvSpPr>
          <p:cNvPr id="5" name="Snip Single Corner Rectangle 4"/>
          <p:cNvSpPr/>
          <p:nvPr/>
        </p:nvSpPr>
        <p:spPr bwMode="auto">
          <a:xfrm>
            <a:off x="1295400" y="2133600"/>
            <a:ext cx="1295400" cy="838200"/>
          </a:xfrm>
          <a:prstGeom prst="snip1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story</a:t>
            </a:r>
          </a:p>
        </p:txBody>
      </p:sp>
      <p:sp>
        <p:nvSpPr>
          <p:cNvPr id="6" name="Right Arrow 5"/>
          <p:cNvSpPr/>
          <p:nvPr/>
        </p:nvSpPr>
        <p:spPr bwMode="auto">
          <a:xfrm>
            <a:off x="4038600" y="2209800"/>
            <a:ext cx="1066800" cy="457200"/>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graphicFrame>
        <p:nvGraphicFramePr>
          <p:cNvPr id="7" name="Table 6"/>
          <p:cNvGraphicFramePr>
            <a:graphicFrameLocks noGrp="1"/>
          </p:cNvGraphicFramePr>
          <p:nvPr>
            <p:extLst>
              <p:ext uri="{D42A27DB-BD31-4B8C-83A1-F6EECF244321}">
                <p14:modId xmlns:p14="http://schemas.microsoft.com/office/powerpoint/2010/main" val="4230680150"/>
              </p:ext>
            </p:extLst>
          </p:nvPr>
        </p:nvGraphicFramePr>
        <p:xfrm>
          <a:off x="6553200" y="2133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9" name="Down Arrow 8"/>
          <p:cNvSpPr/>
          <p:nvPr/>
        </p:nvSpPr>
        <p:spPr bwMode="auto">
          <a:xfrm>
            <a:off x="7391400" y="3429000"/>
            <a:ext cx="457200" cy="762000"/>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2" name="Folded Corner 11"/>
          <p:cNvSpPr/>
          <p:nvPr/>
        </p:nvSpPr>
        <p:spPr bwMode="auto">
          <a:xfrm>
            <a:off x="6705600" y="4953000"/>
            <a:ext cx="1676400" cy="914400"/>
          </a:xfrm>
          <a:prstGeom prst="foldedCorner">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r>
              <a:rPr lang="en-US" sz="800" dirty="0" smtClean="0"/>
              <a:t>@</a:t>
            </a:r>
            <a:r>
              <a:rPr lang="en-US" sz="800" dirty="0"/>
              <a:t>Test</a:t>
            </a:r>
          </a:p>
          <a:p>
            <a:r>
              <a:rPr lang="en-US" sz="800" dirty="0" smtClean="0"/>
              <a:t>public </a:t>
            </a:r>
            <a:r>
              <a:rPr lang="en-US" sz="800" dirty="0"/>
              <a:t>void </a:t>
            </a:r>
            <a:r>
              <a:rPr lang="en-US" sz="800" dirty="0" err="1" smtClean="0"/>
              <a:t>testTsd</a:t>
            </a:r>
            <a:r>
              <a:rPr lang="en-US" sz="800" dirty="0" smtClean="0"/>
              <a:t>() {</a:t>
            </a:r>
          </a:p>
          <a:p>
            <a:r>
              <a:rPr lang="en-US" sz="800" dirty="0"/>
              <a:t> </a:t>
            </a:r>
            <a:r>
              <a:rPr lang="en-US" sz="800" dirty="0" smtClean="0"/>
              <a:t> </a:t>
            </a:r>
            <a:r>
              <a:rPr lang="en-US" sz="800" dirty="0" err="1" smtClean="0"/>
              <a:t>int</a:t>
            </a:r>
            <a:r>
              <a:rPr lang="en-US" sz="800" dirty="0" smtClean="0"/>
              <a:t> expected = </a:t>
            </a:r>
            <a:r>
              <a:rPr lang="en-US" sz="800" dirty="0" err="1" smtClean="0"/>
              <a:t>Asdf.run</a:t>
            </a:r>
            <a:r>
              <a:rPr lang="en-US" sz="800" dirty="0" smtClean="0"/>
              <a:t>();</a:t>
            </a:r>
          </a:p>
          <a:p>
            <a:r>
              <a:rPr lang="en-US" sz="800" dirty="0"/>
              <a:t> </a:t>
            </a:r>
            <a:r>
              <a:rPr lang="en-US" sz="800" dirty="0" smtClean="0"/>
              <a:t> </a:t>
            </a:r>
            <a:r>
              <a:rPr lang="en-US" sz="800" dirty="0" err="1" smtClean="0"/>
              <a:t>assertEqual</a:t>
            </a:r>
            <a:r>
              <a:rPr lang="en-US" sz="800" dirty="0" smtClean="0"/>
              <a:t>(</a:t>
            </a:r>
            <a:r>
              <a:rPr lang="en-US" sz="800" dirty="0" err="1" smtClean="0"/>
              <a:t>expected,actual</a:t>
            </a:r>
            <a:r>
              <a:rPr lang="en-US" sz="800" dirty="0" smtClean="0"/>
              <a:t>);</a:t>
            </a:r>
          </a:p>
          <a:p>
            <a:r>
              <a:rPr lang="it-IT" sz="800" dirty="0" smtClean="0"/>
              <a:t>}</a:t>
            </a:r>
            <a:r>
              <a:rPr lang="it-IT" sz="800" dirty="0">
                <a:solidFill>
                  <a:srgbClr val="B3B3B3"/>
                </a:solidFill>
              </a:rPr>
              <a:t> </a:t>
            </a:r>
            <a:endParaRPr lang="it-IT" sz="800" dirty="0" smtClean="0"/>
          </a:p>
          <a:p>
            <a:r>
              <a:rPr lang="it-IT" sz="800" dirty="0" smtClean="0"/>
              <a:t>@</a:t>
            </a:r>
            <a:r>
              <a:rPr lang="it-IT" sz="800" dirty="0"/>
              <a:t>Test</a:t>
            </a:r>
          </a:p>
          <a:p>
            <a:r>
              <a:rPr lang="it-IT" sz="800" dirty="0"/>
              <a:t>public </a:t>
            </a:r>
            <a:r>
              <a:rPr lang="it-IT" sz="800" dirty="0" err="1"/>
              <a:t>void</a:t>
            </a:r>
            <a:r>
              <a:rPr lang="it-IT" sz="800" dirty="0"/>
              <a:t> </a:t>
            </a:r>
            <a:r>
              <a:rPr lang="it-IT" sz="800" dirty="0" err="1"/>
              <a:t>testTwo</a:t>
            </a:r>
            <a:r>
              <a:rPr lang="it-IT" sz="800" dirty="0"/>
              <a:t>() </a:t>
            </a:r>
            <a:r>
              <a:rPr lang="it-IT" sz="800" dirty="0" smtClean="0"/>
              <a:t>{</a:t>
            </a:r>
            <a:r>
              <a:rPr lang="it-IT" sz="800" dirty="0"/>
              <a:t>{</a:t>
            </a:r>
          </a:p>
        </p:txBody>
      </p:sp>
      <p:sp>
        <p:nvSpPr>
          <p:cNvPr id="15" name="TextBox 14"/>
          <p:cNvSpPr txBox="1"/>
          <p:nvPr/>
        </p:nvSpPr>
        <p:spPr>
          <a:xfrm>
            <a:off x="1295400" y="1676400"/>
            <a:ext cx="1371600" cy="461665"/>
          </a:xfrm>
          <a:prstGeom prst="rect">
            <a:avLst/>
          </a:prstGeom>
          <a:noFill/>
        </p:spPr>
        <p:txBody>
          <a:bodyPr wrap="square" rtlCol="0">
            <a:spAutoFit/>
          </a:bodyPr>
          <a:lstStyle/>
          <a:p>
            <a:r>
              <a:rPr lang="en-US" dirty="0" smtClean="0"/>
              <a:t>Discuss</a:t>
            </a:r>
            <a:endParaRPr lang="en-US" dirty="0"/>
          </a:p>
        </p:txBody>
      </p:sp>
      <p:sp>
        <p:nvSpPr>
          <p:cNvPr id="16" name="TextBox 15"/>
          <p:cNvSpPr txBox="1"/>
          <p:nvPr/>
        </p:nvSpPr>
        <p:spPr>
          <a:xfrm>
            <a:off x="6934200" y="1676400"/>
            <a:ext cx="914400" cy="461665"/>
          </a:xfrm>
          <a:prstGeom prst="rect">
            <a:avLst/>
          </a:prstGeom>
          <a:noFill/>
        </p:spPr>
        <p:txBody>
          <a:bodyPr wrap="square" rtlCol="0">
            <a:spAutoFit/>
          </a:bodyPr>
          <a:lstStyle/>
          <a:p>
            <a:r>
              <a:rPr lang="en-US" dirty="0" smtClean="0"/>
              <a:t>Distill</a:t>
            </a:r>
            <a:endParaRPr lang="en-US" dirty="0"/>
          </a:p>
        </p:txBody>
      </p:sp>
      <p:sp>
        <p:nvSpPr>
          <p:cNvPr id="17" name="TextBox 16"/>
          <p:cNvSpPr txBox="1"/>
          <p:nvPr/>
        </p:nvSpPr>
        <p:spPr>
          <a:xfrm>
            <a:off x="6705600" y="5867400"/>
            <a:ext cx="1371600" cy="461665"/>
          </a:xfrm>
          <a:prstGeom prst="rect">
            <a:avLst/>
          </a:prstGeom>
          <a:noFill/>
        </p:spPr>
        <p:txBody>
          <a:bodyPr wrap="square" rtlCol="0">
            <a:spAutoFit/>
          </a:bodyPr>
          <a:lstStyle/>
          <a:p>
            <a:r>
              <a:rPr lang="en-US" dirty="0" smtClean="0"/>
              <a:t>Develop</a:t>
            </a:r>
            <a:endParaRPr lang="en-US" dirty="0"/>
          </a:p>
        </p:txBody>
      </p:sp>
      <p:graphicFrame>
        <p:nvGraphicFramePr>
          <p:cNvPr id="19" name="Diagram 18"/>
          <p:cNvGraphicFramePr/>
          <p:nvPr>
            <p:extLst>
              <p:ext uri="{D42A27DB-BD31-4B8C-83A1-F6EECF244321}">
                <p14:modId xmlns:p14="http://schemas.microsoft.com/office/powerpoint/2010/main" val="4166893448"/>
              </p:ext>
            </p:extLst>
          </p:nvPr>
        </p:nvGraphicFramePr>
        <p:xfrm>
          <a:off x="5486400" y="4114800"/>
          <a:ext cx="1447800" cy="129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TextBox 19"/>
          <p:cNvSpPr txBox="1"/>
          <p:nvPr/>
        </p:nvSpPr>
        <p:spPr>
          <a:xfrm>
            <a:off x="5943600" y="4648200"/>
            <a:ext cx="533400" cy="276999"/>
          </a:xfrm>
          <a:prstGeom prst="rect">
            <a:avLst/>
          </a:prstGeom>
          <a:noFill/>
        </p:spPr>
        <p:txBody>
          <a:bodyPr wrap="square" rtlCol="0">
            <a:spAutoFit/>
          </a:bodyPr>
          <a:lstStyle/>
          <a:p>
            <a:r>
              <a:rPr lang="en-US" sz="1200" b="1" dirty="0" smtClean="0"/>
              <a:t>TDD</a:t>
            </a:r>
            <a:endParaRPr lang="en-US" sz="1200" b="1" dirty="0"/>
          </a:p>
        </p:txBody>
      </p:sp>
      <p:sp>
        <p:nvSpPr>
          <p:cNvPr id="21" name="Down Arrow 20"/>
          <p:cNvSpPr/>
          <p:nvPr/>
        </p:nvSpPr>
        <p:spPr bwMode="auto">
          <a:xfrm rot="5400000">
            <a:off x="4343400" y="4876800"/>
            <a:ext cx="457200" cy="10668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2" name="Down Arrow 21"/>
          <p:cNvSpPr/>
          <p:nvPr/>
        </p:nvSpPr>
        <p:spPr bwMode="auto">
          <a:xfrm rot="10800000">
            <a:off x="1600200" y="3429000"/>
            <a:ext cx="457200" cy="7620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3" name="Action Button: Forward or Next 22">
            <a:hlinkClick r:id="" action="ppaction://noaction" highlightClick="1"/>
          </p:cNvPr>
          <p:cNvSpPr/>
          <p:nvPr/>
        </p:nvSpPr>
        <p:spPr bwMode="auto">
          <a:xfrm>
            <a:off x="1295400" y="4876800"/>
            <a:ext cx="1143000" cy="990600"/>
          </a:xfrm>
          <a:prstGeom prst="actionButtonForwardNext">
            <a:avLst/>
          </a:prstGeom>
          <a:solidFill>
            <a:schemeClr val="accent1">
              <a:alpha val="19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24" name="TextBox 23"/>
          <p:cNvSpPr txBox="1"/>
          <p:nvPr/>
        </p:nvSpPr>
        <p:spPr>
          <a:xfrm>
            <a:off x="1219200" y="5867400"/>
            <a:ext cx="2514600" cy="461665"/>
          </a:xfrm>
          <a:prstGeom prst="rect">
            <a:avLst/>
          </a:prstGeom>
          <a:noFill/>
          <a:ln>
            <a:solidFill>
              <a:schemeClr val="tx1">
                <a:alpha val="15000"/>
              </a:schemeClr>
            </a:solidFill>
          </a:ln>
        </p:spPr>
        <p:txBody>
          <a:bodyPr wrap="square" rtlCol="0">
            <a:spAutoFit/>
          </a:bodyPr>
          <a:lstStyle/>
          <a:p>
            <a:r>
              <a:rPr lang="en-US" dirty="0" smtClean="0">
                <a:solidFill>
                  <a:schemeClr val="bg2">
                    <a:lumMod val="60000"/>
                    <a:lumOff val="40000"/>
                  </a:schemeClr>
                </a:solidFill>
              </a:rPr>
              <a:t>Demo (Explore)</a:t>
            </a:r>
            <a:endParaRPr lang="en-US" dirty="0">
              <a:solidFill>
                <a:schemeClr val="bg2">
                  <a:lumMod val="60000"/>
                  <a:lumOff val="40000"/>
                </a:schemeClr>
              </a:solidFill>
            </a:endParaRPr>
          </a:p>
        </p:txBody>
      </p:sp>
      <p:sp>
        <p:nvSpPr>
          <p:cNvPr id="3" name="Cloud Callout 2"/>
          <p:cNvSpPr/>
          <p:nvPr/>
        </p:nvSpPr>
        <p:spPr bwMode="auto">
          <a:xfrm>
            <a:off x="6553200" y="0"/>
            <a:ext cx="2438400" cy="1600200"/>
          </a:xfrm>
          <a:prstGeom prst="cloudCallout">
            <a:avLst>
              <a:gd name="adj1" fmla="val -46876"/>
              <a:gd name="adj2" fmla="val 79924"/>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0" tIns="45720" rIns="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2000" dirty="0"/>
              <a:t>n</a:t>
            </a:r>
            <a:r>
              <a:rPr kumimoji="0" lang="en-US" sz="20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ew specs fail in CI until the story is done</a:t>
            </a:r>
          </a:p>
        </p:txBody>
      </p:sp>
      <p:sp>
        <p:nvSpPr>
          <p:cNvPr id="25" name="Cloud Callout 24"/>
          <p:cNvSpPr/>
          <p:nvPr/>
        </p:nvSpPr>
        <p:spPr bwMode="auto">
          <a:xfrm>
            <a:off x="4343400" y="3124200"/>
            <a:ext cx="2514600" cy="1066800"/>
          </a:xfrm>
          <a:prstGeom prst="cloudCallout">
            <a:avLst>
              <a:gd name="adj1" fmla="val 28581"/>
              <a:gd name="adj2" fmla="val 86457"/>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0" tIns="45720" rIns="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lang="en-US" sz="2000" dirty="0" smtClean="0"/>
              <a:t>unit tests in CI always pass</a:t>
            </a:r>
            <a:endParaRPr kumimoji="0" lang="en-US" sz="20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71284202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6200000">
            <a:off x="-2857500" y="2857500"/>
            <a:ext cx="6858000" cy="1143000"/>
          </a:xfrm>
        </p:spPr>
        <p:txBody>
          <a:bodyPr/>
          <a:lstStyle/>
          <a:p>
            <a:pPr algn="ctr"/>
            <a:r>
              <a:rPr lang="en-US" dirty="0" smtClean="0"/>
              <a:t>ATDD with TDD</a:t>
            </a:r>
            <a:endParaRPr lang="en-US" dirty="0"/>
          </a:p>
        </p:txBody>
      </p:sp>
      <p:pic>
        <p:nvPicPr>
          <p:cNvPr id="4" name="Content Placeholder 3" descr="atdd.jpg"/>
          <p:cNvPicPr>
            <a:picLocks noChangeAspect="1"/>
          </p:cNvPicPr>
          <p:nvPr/>
        </p:nvPicPr>
        <p:blipFill rotWithShape="1">
          <a:blip r:embed="rId3">
            <a:extLst>
              <a:ext uri="{28A0092B-C50C-407E-A947-70E740481C1C}">
                <a14:useLocalDpi xmlns:a14="http://schemas.microsoft.com/office/drawing/2010/main" val="0"/>
              </a:ext>
            </a:extLst>
          </a:blip>
          <a:stretch/>
        </p:blipFill>
        <p:spPr>
          <a:xfrm>
            <a:off x="1738307" y="0"/>
            <a:ext cx="7405693" cy="6846112"/>
          </a:xfrm>
          <a:prstGeom prst="rect">
            <a:avLst/>
          </a:prstGeom>
        </p:spPr>
      </p:pic>
    </p:spTree>
    <p:extLst>
      <p:ext uri="{BB962C8B-B14F-4D97-AF65-F5344CB8AC3E}">
        <p14:creationId xmlns:p14="http://schemas.microsoft.com/office/powerpoint/2010/main" val="327218427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ATDD just Regression Testing?</a:t>
            </a:r>
            <a:endParaRPr lang="en-US" dirty="0"/>
          </a:p>
        </p:txBody>
      </p:sp>
      <p:sp>
        <p:nvSpPr>
          <p:cNvPr id="3" name="Text Placeholder 2"/>
          <p:cNvSpPr>
            <a:spLocks noGrp="1"/>
          </p:cNvSpPr>
          <p:nvPr>
            <p:ph type="body" sz="quarter" idx="10"/>
          </p:nvPr>
        </p:nvSpPr>
        <p:spPr/>
        <p:txBody>
          <a:bodyPr/>
          <a:lstStyle/>
          <a:p>
            <a:r>
              <a:rPr lang="en-US" dirty="0" smtClean="0"/>
              <a:t>Regression testing is full &amp; slow</a:t>
            </a:r>
          </a:p>
          <a:p>
            <a:r>
              <a:rPr lang="en-US" dirty="0" smtClean="0"/>
              <a:t>ATDD is small, focused &amp; fast</a:t>
            </a:r>
            <a:endParaRPr lang="en-US" dirty="0"/>
          </a:p>
        </p:txBody>
      </p:sp>
    </p:spTree>
    <p:extLst>
      <p:ext uri="{BB962C8B-B14F-4D97-AF65-F5344CB8AC3E}">
        <p14:creationId xmlns:p14="http://schemas.microsoft.com/office/powerpoint/2010/main" val="73947842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1143000"/>
          </a:xfrm>
        </p:spPr>
        <p:txBody>
          <a:bodyPr/>
          <a:lstStyle/>
          <a:p>
            <a:r>
              <a:rPr lang="en-US" sz="3200" dirty="0" smtClean="0"/>
              <a:t>Acceptance Test Driven Development (ATDD) Cycle</a:t>
            </a:r>
            <a:endParaRPr lang="en-US" sz="3200" dirty="0"/>
          </a:p>
        </p:txBody>
      </p:sp>
      <p:sp>
        <p:nvSpPr>
          <p:cNvPr id="4" name="TextBox 3"/>
          <p:cNvSpPr txBox="1"/>
          <p:nvPr/>
        </p:nvSpPr>
        <p:spPr>
          <a:xfrm>
            <a:off x="5181600" y="6596390"/>
            <a:ext cx="3962400" cy="261610"/>
          </a:xfrm>
          <a:prstGeom prst="rect">
            <a:avLst/>
          </a:prstGeom>
          <a:noFill/>
        </p:spPr>
        <p:txBody>
          <a:bodyPr wrap="square" rtlCol="0">
            <a:spAutoFit/>
          </a:bodyPr>
          <a:lstStyle/>
          <a:p>
            <a:r>
              <a:rPr lang="en-US" sz="1100" dirty="0" smtClean="0"/>
              <a:t>Adapted from James Shore &amp;  </a:t>
            </a:r>
            <a:r>
              <a:rPr lang="en-US" sz="1100" dirty="0" err="1" smtClean="0"/>
              <a:t>Melnick</a:t>
            </a:r>
            <a:r>
              <a:rPr lang="en-US" sz="1100" dirty="0" smtClean="0"/>
              <a:t>, </a:t>
            </a:r>
            <a:r>
              <a:rPr lang="en-US" sz="1100" dirty="0" err="1" smtClean="0"/>
              <a:t>Marick</a:t>
            </a:r>
            <a:r>
              <a:rPr lang="en-US" sz="1100" dirty="0" smtClean="0"/>
              <a:t>, Hendrickson</a:t>
            </a:r>
            <a:endParaRPr lang="en-US" sz="1100" dirty="0"/>
          </a:p>
        </p:txBody>
      </p:sp>
      <p:sp>
        <p:nvSpPr>
          <p:cNvPr id="5" name="Snip Single Corner Rectangle 4"/>
          <p:cNvSpPr/>
          <p:nvPr/>
        </p:nvSpPr>
        <p:spPr bwMode="auto">
          <a:xfrm>
            <a:off x="1295400" y="2133600"/>
            <a:ext cx="1295400" cy="838200"/>
          </a:xfrm>
          <a:prstGeom prst="snip1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story</a:t>
            </a:r>
          </a:p>
        </p:txBody>
      </p:sp>
      <p:sp>
        <p:nvSpPr>
          <p:cNvPr id="6" name="Right Arrow 5"/>
          <p:cNvSpPr/>
          <p:nvPr/>
        </p:nvSpPr>
        <p:spPr bwMode="auto">
          <a:xfrm>
            <a:off x="4038600" y="2209800"/>
            <a:ext cx="1066800" cy="457200"/>
          </a:xfrm>
          <a:prstGeom prst="right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graphicFrame>
        <p:nvGraphicFramePr>
          <p:cNvPr id="7" name="Table 6"/>
          <p:cNvGraphicFramePr>
            <a:graphicFrameLocks noGrp="1"/>
          </p:cNvGraphicFramePr>
          <p:nvPr>
            <p:extLst>
              <p:ext uri="{D42A27DB-BD31-4B8C-83A1-F6EECF244321}">
                <p14:modId xmlns:p14="http://schemas.microsoft.com/office/powerpoint/2010/main" val="93881056"/>
              </p:ext>
            </p:extLst>
          </p:nvPr>
        </p:nvGraphicFramePr>
        <p:xfrm>
          <a:off x="6553200" y="2133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09550">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endParaRPr lang="en-US" sz="800" dirty="0"/>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9" name="Down Arrow 8"/>
          <p:cNvSpPr/>
          <p:nvPr/>
        </p:nvSpPr>
        <p:spPr bwMode="auto">
          <a:xfrm>
            <a:off x="7391400" y="3429000"/>
            <a:ext cx="457200" cy="762000"/>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0" name="Down Arrow 9"/>
          <p:cNvSpPr/>
          <p:nvPr/>
        </p:nvSpPr>
        <p:spPr bwMode="auto">
          <a:xfrm rot="5400000">
            <a:off x="4343400" y="4876800"/>
            <a:ext cx="457200" cy="1066800"/>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1" name="Down Arrow 10"/>
          <p:cNvSpPr/>
          <p:nvPr/>
        </p:nvSpPr>
        <p:spPr bwMode="auto">
          <a:xfrm rot="10800000">
            <a:off x="1600200" y="3429000"/>
            <a:ext cx="457200" cy="762000"/>
          </a:xfrm>
          <a:prstGeom prst="downArrow">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2" name="Folded Corner 11"/>
          <p:cNvSpPr/>
          <p:nvPr/>
        </p:nvSpPr>
        <p:spPr bwMode="auto">
          <a:xfrm>
            <a:off x="6705600" y="4953000"/>
            <a:ext cx="1676400" cy="914400"/>
          </a:xfrm>
          <a:prstGeom prst="foldedCorner">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r>
              <a:rPr lang="en-US" sz="800" dirty="0"/>
              <a:t>@Test</a:t>
            </a:r>
          </a:p>
          <a:p>
            <a:r>
              <a:rPr lang="en-US" sz="800" dirty="0"/>
              <a:t>public void </a:t>
            </a:r>
            <a:r>
              <a:rPr lang="en-US" sz="800" dirty="0" err="1"/>
              <a:t>testTsd</a:t>
            </a:r>
            <a:r>
              <a:rPr lang="en-US" sz="800" dirty="0"/>
              <a:t>() {</a:t>
            </a:r>
          </a:p>
          <a:p>
            <a:r>
              <a:rPr lang="en-US" sz="800" dirty="0"/>
              <a:t>  </a:t>
            </a:r>
            <a:r>
              <a:rPr lang="en-US" sz="800" dirty="0" err="1"/>
              <a:t>int</a:t>
            </a:r>
            <a:r>
              <a:rPr lang="en-US" sz="800" dirty="0"/>
              <a:t> expected = </a:t>
            </a:r>
            <a:r>
              <a:rPr lang="en-US" sz="800" dirty="0" err="1"/>
              <a:t>Asdf.run</a:t>
            </a:r>
            <a:r>
              <a:rPr lang="en-US" sz="800" dirty="0"/>
              <a:t>();</a:t>
            </a:r>
          </a:p>
          <a:p>
            <a:r>
              <a:rPr lang="en-US" sz="800" dirty="0"/>
              <a:t>  </a:t>
            </a:r>
            <a:r>
              <a:rPr lang="en-US" sz="800" dirty="0" err="1"/>
              <a:t>assertEqual</a:t>
            </a:r>
            <a:r>
              <a:rPr lang="en-US" sz="800" dirty="0"/>
              <a:t>(</a:t>
            </a:r>
            <a:r>
              <a:rPr lang="en-US" sz="800" dirty="0" err="1"/>
              <a:t>expected,actual</a:t>
            </a:r>
            <a:r>
              <a:rPr lang="en-US" sz="800" dirty="0"/>
              <a:t>);</a:t>
            </a:r>
          </a:p>
          <a:p>
            <a:r>
              <a:rPr lang="it-IT" sz="800" dirty="0"/>
              <a:t>}</a:t>
            </a:r>
            <a:r>
              <a:rPr lang="it-IT" sz="800" dirty="0">
                <a:solidFill>
                  <a:srgbClr val="B3B3B3"/>
                </a:solidFill>
              </a:rPr>
              <a:t> </a:t>
            </a:r>
            <a:endParaRPr lang="it-IT" sz="800" dirty="0"/>
          </a:p>
          <a:p>
            <a:r>
              <a:rPr lang="it-IT" sz="800" dirty="0"/>
              <a:t>@Test</a:t>
            </a:r>
          </a:p>
          <a:p>
            <a:r>
              <a:rPr lang="it-IT" sz="800" dirty="0"/>
              <a:t>public </a:t>
            </a:r>
            <a:r>
              <a:rPr lang="it-IT" sz="800" dirty="0" err="1"/>
              <a:t>void</a:t>
            </a:r>
            <a:r>
              <a:rPr lang="it-IT" sz="800" dirty="0"/>
              <a:t> </a:t>
            </a:r>
            <a:r>
              <a:rPr lang="it-IT" sz="800" dirty="0" err="1"/>
              <a:t>testTwo</a:t>
            </a:r>
            <a:r>
              <a:rPr lang="it-IT" sz="800" dirty="0"/>
              <a:t>() {{</a:t>
            </a:r>
          </a:p>
        </p:txBody>
      </p:sp>
      <p:sp>
        <p:nvSpPr>
          <p:cNvPr id="14" name="Action Button: Forward or Next 13">
            <a:hlinkClick r:id="" action="ppaction://noaction" highlightClick="1"/>
          </p:cNvPr>
          <p:cNvSpPr/>
          <p:nvPr/>
        </p:nvSpPr>
        <p:spPr bwMode="auto">
          <a:xfrm>
            <a:off x="1295400" y="4876800"/>
            <a:ext cx="1143000" cy="990600"/>
          </a:xfrm>
          <a:prstGeom prst="actionButtonForwardNex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5" name="TextBox 14"/>
          <p:cNvSpPr txBox="1"/>
          <p:nvPr/>
        </p:nvSpPr>
        <p:spPr>
          <a:xfrm>
            <a:off x="1295400" y="1676400"/>
            <a:ext cx="1371600" cy="461665"/>
          </a:xfrm>
          <a:prstGeom prst="rect">
            <a:avLst/>
          </a:prstGeom>
          <a:noFill/>
        </p:spPr>
        <p:txBody>
          <a:bodyPr wrap="square" rtlCol="0">
            <a:spAutoFit/>
          </a:bodyPr>
          <a:lstStyle/>
          <a:p>
            <a:r>
              <a:rPr lang="en-US" dirty="0" smtClean="0"/>
              <a:t>Discuss</a:t>
            </a:r>
            <a:endParaRPr lang="en-US" dirty="0"/>
          </a:p>
        </p:txBody>
      </p:sp>
      <p:sp>
        <p:nvSpPr>
          <p:cNvPr id="16" name="TextBox 15"/>
          <p:cNvSpPr txBox="1"/>
          <p:nvPr/>
        </p:nvSpPr>
        <p:spPr>
          <a:xfrm>
            <a:off x="6934200" y="1676400"/>
            <a:ext cx="914400" cy="461665"/>
          </a:xfrm>
          <a:prstGeom prst="rect">
            <a:avLst/>
          </a:prstGeom>
          <a:noFill/>
        </p:spPr>
        <p:txBody>
          <a:bodyPr wrap="square" rtlCol="0">
            <a:spAutoFit/>
          </a:bodyPr>
          <a:lstStyle/>
          <a:p>
            <a:r>
              <a:rPr lang="en-US" dirty="0" smtClean="0"/>
              <a:t>Distill</a:t>
            </a:r>
            <a:endParaRPr lang="en-US" dirty="0"/>
          </a:p>
        </p:txBody>
      </p:sp>
      <p:sp>
        <p:nvSpPr>
          <p:cNvPr id="17" name="TextBox 16"/>
          <p:cNvSpPr txBox="1"/>
          <p:nvPr/>
        </p:nvSpPr>
        <p:spPr>
          <a:xfrm>
            <a:off x="6705600" y="5867400"/>
            <a:ext cx="1371600" cy="461665"/>
          </a:xfrm>
          <a:prstGeom prst="rect">
            <a:avLst/>
          </a:prstGeom>
          <a:noFill/>
        </p:spPr>
        <p:txBody>
          <a:bodyPr wrap="square" rtlCol="0">
            <a:spAutoFit/>
          </a:bodyPr>
          <a:lstStyle/>
          <a:p>
            <a:r>
              <a:rPr lang="en-US" dirty="0" smtClean="0"/>
              <a:t>Develop</a:t>
            </a:r>
            <a:endParaRPr lang="en-US" dirty="0"/>
          </a:p>
        </p:txBody>
      </p:sp>
      <p:sp>
        <p:nvSpPr>
          <p:cNvPr id="18" name="TextBox 17"/>
          <p:cNvSpPr txBox="1"/>
          <p:nvPr/>
        </p:nvSpPr>
        <p:spPr>
          <a:xfrm>
            <a:off x="1219200" y="5867400"/>
            <a:ext cx="2895600" cy="461665"/>
          </a:xfrm>
          <a:prstGeom prst="rect">
            <a:avLst/>
          </a:prstGeom>
          <a:noFill/>
        </p:spPr>
        <p:txBody>
          <a:bodyPr wrap="square" rtlCol="0">
            <a:spAutoFit/>
          </a:bodyPr>
          <a:lstStyle/>
          <a:p>
            <a:r>
              <a:rPr lang="en-US" dirty="0" smtClean="0"/>
              <a:t>Demo (Explore)</a:t>
            </a:r>
            <a:endParaRPr lang="en-US" dirty="0"/>
          </a:p>
        </p:txBody>
      </p:sp>
      <p:graphicFrame>
        <p:nvGraphicFramePr>
          <p:cNvPr id="19" name="Diagram 18"/>
          <p:cNvGraphicFramePr/>
          <p:nvPr>
            <p:extLst>
              <p:ext uri="{D42A27DB-BD31-4B8C-83A1-F6EECF244321}">
                <p14:modId xmlns:p14="http://schemas.microsoft.com/office/powerpoint/2010/main" val="115298183"/>
              </p:ext>
            </p:extLst>
          </p:nvPr>
        </p:nvGraphicFramePr>
        <p:xfrm>
          <a:off x="5486400" y="4114800"/>
          <a:ext cx="1447800" cy="129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TextBox 19"/>
          <p:cNvSpPr txBox="1"/>
          <p:nvPr/>
        </p:nvSpPr>
        <p:spPr>
          <a:xfrm>
            <a:off x="5943600" y="4648200"/>
            <a:ext cx="533400" cy="276999"/>
          </a:xfrm>
          <a:prstGeom prst="rect">
            <a:avLst/>
          </a:prstGeom>
          <a:noFill/>
        </p:spPr>
        <p:txBody>
          <a:bodyPr wrap="square" rtlCol="0">
            <a:spAutoFit/>
          </a:bodyPr>
          <a:lstStyle/>
          <a:p>
            <a:r>
              <a:rPr lang="en-US" sz="1200" b="1" dirty="0" smtClean="0"/>
              <a:t>TDD</a:t>
            </a:r>
            <a:endParaRPr lang="en-US" sz="1200" b="1" dirty="0"/>
          </a:p>
        </p:txBody>
      </p:sp>
      <p:sp>
        <p:nvSpPr>
          <p:cNvPr id="3" name="Oval 2"/>
          <p:cNvSpPr/>
          <p:nvPr/>
        </p:nvSpPr>
        <p:spPr bwMode="auto">
          <a:xfrm>
            <a:off x="609600" y="4343400"/>
            <a:ext cx="3276600" cy="2438400"/>
          </a:xfrm>
          <a:prstGeom prst="ellipse">
            <a:avLst/>
          </a:prstGeom>
          <a:noFill/>
          <a:ln w="66675">
            <a:solidFill>
              <a:srgbClr val="FF0000"/>
            </a:solidFill>
            <a:headEnd type="none" w="med" len="med"/>
            <a:tailEnd type="none" w="med" len="med"/>
          </a:ln>
          <a:extLst/>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37192556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can we reduce defects due to misunderstanding code &amp; technology?</a:t>
            </a:r>
            <a:endParaRPr lang="en-US" dirty="0"/>
          </a:p>
        </p:txBody>
      </p:sp>
      <p:sp>
        <p:nvSpPr>
          <p:cNvPr id="3" name="Text Placeholder 2"/>
          <p:cNvSpPr>
            <a:spLocks noGrp="1"/>
          </p:cNvSpPr>
          <p:nvPr>
            <p:ph type="body" sz="quarter" idx="10"/>
          </p:nvPr>
        </p:nvSpPr>
        <p:spPr>
          <a:xfrm>
            <a:off x="685800" y="2362200"/>
            <a:ext cx="7772400" cy="3505200"/>
          </a:xfrm>
        </p:spPr>
        <p:txBody>
          <a:bodyPr/>
          <a:lstStyle/>
          <a:p>
            <a:r>
              <a:rPr lang="en-US" dirty="0" smtClean="0"/>
              <a:t>Pair program</a:t>
            </a:r>
          </a:p>
          <a:p>
            <a:r>
              <a:rPr lang="en-US" dirty="0" smtClean="0"/>
              <a:t>Use SOLID design principles</a:t>
            </a:r>
          </a:p>
          <a:p>
            <a:r>
              <a:rPr lang="en-US" dirty="0" smtClean="0"/>
              <a:t>TDD</a:t>
            </a:r>
            <a:endParaRPr lang="en-US" dirty="0"/>
          </a:p>
        </p:txBody>
      </p:sp>
    </p:spTree>
    <p:extLst>
      <p:ext uri="{BB962C8B-B14F-4D97-AF65-F5344CB8AC3E}">
        <p14:creationId xmlns:p14="http://schemas.microsoft.com/office/powerpoint/2010/main" val="42747313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this technique called?</a:t>
            </a:r>
            <a:endParaRPr lang="en-US" dirty="0"/>
          </a:p>
        </p:txBody>
      </p:sp>
      <p:sp>
        <p:nvSpPr>
          <p:cNvPr id="3" name="Text Placeholder 2"/>
          <p:cNvSpPr>
            <a:spLocks noGrp="1"/>
          </p:cNvSpPr>
          <p:nvPr>
            <p:ph type="body" sz="quarter" idx="10"/>
          </p:nvPr>
        </p:nvSpPr>
        <p:spPr/>
        <p:txBody>
          <a:bodyPr/>
          <a:lstStyle/>
          <a:p>
            <a:r>
              <a:rPr lang="en-US" sz="2400" dirty="0" smtClean="0"/>
              <a:t>Story Testing</a:t>
            </a:r>
          </a:p>
          <a:p>
            <a:r>
              <a:rPr lang="en-US" sz="2400" dirty="0" smtClean="0"/>
              <a:t>Agile Acceptance Testing</a:t>
            </a:r>
          </a:p>
          <a:p>
            <a:r>
              <a:rPr lang="en-US" sz="2400" dirty="0" smtClean="0"/>
              <a:t>Acceptance Test Driven Development</a:t>
            </a:r>
          </a:p>
          <a:p>
            <a:r>
              <a:rPr lang="en-US" sz="2400" dirty="0" smtClean="0"/>
              <a:t>Behavior Driven Development</a:t>
            </a:r>
          </a:p>
          <a:p>
            <a:r>
              <a:rPr lang="en-US" sz="2400" dirty="0" smtClean="0"/>
              <a:t>Example Driven Development</a:t>
            </a:r>
          </a:p>
          <a:p>
            <a:r>
              <a:rPr lang="en-US" sz="2400" dirty="0" smtClean="0"/>
              <a:t>Specification By Example</a:t>
            </a:r>
          </a:p>
          <a:p>
            <a:r>
              <a:rPr lang="en-US" sz="2400" dirty="0" smtClean="0"/>
              <a:t>Executable Specifications</a:t>
            </a:r>
          </a:p>
          <a:p>
            <a:r>
              <a:rPr lang="en-US" sz="2400" dirty="0" smtClean="0"/>
              <a:t>Living Specifications</a:t>
            </a:r>
          </a:p>
          <a:p>
            <a:r>
              <a:rPr lang="en-US" sz="2400" dirty="0" smtClean="0"/>
              <a:t>Specification Workshop</a:t>
            </a:r>
            <a:endParaRPr lang="en-US" sz="2400" dirty="0"/>
          </a:p>
        </p:txBody>
      </p:sp>
      <p:cxnSp>
        <p:nvCxnSpPr>
          <p:cNvPr id="5" name="Straight Connector 4"/>
          <p:cNvCxnSpPr/>
          <p:nvPr/>
        </p:nvCxnSpPr>
        <p:spPr bwMode="auto">
          <a:xfrm>
            <a:off x="1905000" y="2057400"/>
            <a:ext cx="990600" cy="3810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 name="Straight Connector 5"/>
          <p:cNvCxnSpPr/>
          <p:nvPr/>
        </p:nvCxnSpPr>
        <p:spPr bwMode="auto">
          <a:xfrm>
            <a:off x="3429000" y="2514600"/>
            <a:ext cx="990600" cy="3810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 name="Straight Connector 6"/>
          <p:cNvCxnSpPr/>
          <p:nvPr/>
        </p:nvCxnSpPr>
        <p:spPr bwMode="auto">
          <a:xfrm>
            <a:off x="2514600" y="2895600"/>
            <a:ext cx="990600" cy="3810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Straight Connector 7"/>
          <p:cNvCxnSpPr/>
          <p:nvPr/>
        </p:nvCxnSpPr>
        <p:spPr bwMode="auto">
          <a:xfrm flipV="1">
            <a:off x="4419600" y="2971800"/>
            <a:ext cx="1752600" cy="2286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Connector 11"/>
          <p:cNvCxnSpPr/>
          <p:nvPr/>
        </p:nvCxnSpPr>
        <p:spPr bwMode="auto">
          <a:xfrm flipV="1">
            <a:off x="3429000" y="3429000"/>
            <a:ext cx="1752600" cy="2286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Connector 12"/>
          <p:cNvCxnSpPr/>
          <p:nvPr/>
        </p:nvCxnSpPr>
        <p:spPr bwMode="auto">
          <a:xfrm flipV="1">
            <a:off x="3429000" y="3886200"/>
            <a:ext cx="1752600" cy="2286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Connector 13"/>
          <p:cNvCxnSpPr/>
          <p:nvPr/>
        </p:nvCxnSpPr>
        <p:spPr bwMode="auto">
          <a:xfrm flipV="1">
            <a:off x="914400" y="2590800"/>
            <a:ext cx="914400" cy="152400"/>
          </a:xfrm>
          <a:prstGeom prst="line">
            <a:avLst/>
          </a:prstGeom>
          <a:solidFill>
            <a:schemeClr val="accent1"/>
          </a:solidFill>
          <a:ln w="3810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Cloud Callout 15"/>
          <p:cNvSpPr/>
          <p:nvPr/>
        </p:nvSpPr>
        <p:spPr bwMode="auto">
          <a:xfrm>
            <a:off x="5943600" y="2971800"/>
            <a:ext cx="3352800" cy="1676400"/>
          </a:xfrm>
          <a:prstGeom prst="cloudCallout">
            <a:avLst>
              <a:gd name="adj1" fmla="val -79657"/>
              <a:gd name="adj2" fmla="val 41959"/>
            </a:avLst>
          </a:prstGeom>
          <a:solidFill>
            <a:srgbClr val="FFFF00"/>
          </a:solidFill>
          <a:ln w="9525" cap="flat" cmpd="sng" algn="ctr">
            <a:solidFill>
              <a:schemeClr val="tx1"/>
            </a:solidFill>
            <a:prstDash val="solid"/>
            <a:round/>
            <a:headEnd type="none" w="med" len="med"/>
            <a:tailEnd type="none" w="med" len="med"/>
          </a:ln>
          <a:effectLst/>
          <a:extLst/>
        </p:spPr>
        <p:txBody>
          <a:bodyPr vert="horz" wrap="square" lIns="0" tIns="45720" rIns="0" bIns="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I’m just</a:t>
            </a:r>
            <a:r>
              <a:rPr kumimoji="0" lang="en-US" sz="1400" b="0" i="0" u="none" strike="noStrike" cap="none" normalizeH="0" dirty="0" smtClean="0">
                <a:ln>
                  <a:noFill/>
                </a:ln>
                <a:solidFill>
                  <a:schemeClr val="tx1"/>
                </a:solidFill>
                <a:effectLst/>
                <a:latin typeface="Arial" panose="020B0604020202020204" pitchFamily="34" charset="0"/>
                <a:ea typeface="ＭＳ Ｐゴシック" panose="020B0600070205080204" pitchFamily="34" charset="-128"/>
              </a:rPr>
              <a:t> gathering examples to improve communication, reduce misunderstanding, clarify requirements…</a:t>
            </a:r>
            <a:endParaRPr kumimoji="0" lang="en-US" sz="1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cxnSp>
        <p:nvCxnSpPr>
          <p:cNvPr id="15" name="Straight Connector 14"/>
          <p:cNvCxnSpPr/>
          <p:nvPr/>
        </p:nvCxnSpPr>
        <p:spPr bwMode="auto">
          <a:xfrm>
            <a:off x="2895600" y="5943600"/>
            <a:ext cx="1524000" cy="0"/>
          </a:xfrm>
          <a:prstGeom prst="line">
            <a:avLst/>
          </a:prstGeom>
          <a:solidFill>
            <a:schemeClr val="accent1"/>
          </a:solidFill>
          <a:ln w="38100" cap="flat" cmpd="sng" algn="ctr">
            <a:solidFill>
              <a:srgbClr val="008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58335937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Automation - </a:t>
            </a:r>
            <a:r>
              <a:rPr lang="en-US" dirty="0" err="1" smtClean="0"/>
              <a:t>misc</a:t>
            </a:r>
            <a:endParaRPr lang="en-US" dirty="0"/>
          </a:p>
        </p:txBody>
      </p:sp>
      <p:sp>
        <p:nvSpPr>
          <p:cNvPr id="3" name="Text Placeholder 2"/>
          <p:cNvSpPr>
            <a:spLocks noGrp="1"/>
          </p:cNvSpPr>
          <p:nvPr>
            <p:ph type="body" sz="quarter" idx="10"/>
          </p:nvPr>
        </p:nvSpPr>
        <p:spPr/>
        <p:txBody>
          <a:bodyPr/>
          <a:lstStyle/>
          <a:p>
            <a:r>
              <a:rPr lang="en-US" dirty="0" smtClean="0"/>
              <a:t>Automation IS software development</a:t>
            </a:r>
          </a:p>
          <a:p>
            <a:r>
              <a:rPr lang="en-US" dirty="0" smtClean="0"/>
              <a:t>Wishful Thinking</a:t>
            </a:r>
            <a:endParaRPr lang="en-US" dirty="0"/>
          </a:p>
        </p:txBody>
      </p:sp>
    </p:spTree>
    <p:extLst>
      <p:ext uri="{BB962C8B-B14F-4D97-AF65-F5344CB8AC3E}">
        <p14:creationId xmlns:p14="http://schemas.microsoft.com/office/powerpoint/2010/main" val="194700931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Automation - UI</a:t>
            </a:r>
            <a:endParaRPr lang="en-US" dirty="0"/>
          </a:p>
        </p:txBody>
      </p:sp>
      <p:sp>
        <p:nvSpPr>
          <p:cNvPr id="3" name="Text Placeholder 2"/>
          <p:cNvSpPr>
            <a:spLocks noGrp="1"/>
          </p:cNvSpPr>
          <p:nvPr>
            <p:ph type="body" sz="quarter" idx="10"/>
          </p:nvPr>
        </p:nvSpPr>
        <p:spPr/>
        <p:txBody>
          <a:bodyPr/>
          <a:lstStyle/>
          <a:p>
            <a:r>
              <a:rPr lang="en-US" dirty="0" smtClean="0"/>
              <a:t>Test UNDER the UI</a:t>
            </a:r>
          </a:p>
          <a:p>
            <a:pPr lvl="1"/>
            <a:r>
              <a:rPr lang="en-US" dirty="0" smtClean="0"/>
              <a:t>Only test through the UI things that really are only in the UI (ex: layout, session, workflow?)</a:t>
            </a:r>
          </a:p>
          <a:p>
            <a:r>
              <a:rPr lang="en-US" dirty="0" smtClean="0"/>
              <a:t>Page Object Pattern</a:t>
            </a:r>
          </a:p>
          <a:p>
            <a:pPr lvl="1"/>
            <a:r>
              <a:rPr lang="en-US" dirty="0" smtClean="0"/>
              <a:t>An object to represent a page</a:t>
            </a:r>
          </a:p>
          <a:p>
            <a:pPr lvl="1"/>
            <a:r>
              <a:rPr lang="en-US" dirty="0" smtClean="0"/>
              <a:t>Hides UI details</a:t>
            </a:r>
          </a:p>
          <a:p>
            <a:pPr lvl="1"/>
            <a:r>
              <a:rPr lang="en-US" sz="2400" dirty="0" err="1" smtClean="0"/>
              <a:t>code.google.com</a:t>
            </a:r>
            <a:r>
              <a:rPr lang="en-US" sz="2400" dirty="0" smtClean="0"/>
              <a:t>/p/selenium/wiki/</a:t>
            </a:r>
            <a:r>
              <a:rPr lang="en-US" sz="2400" dirty="0" err="1" smtClean="0"/>
              <a:t>PageObjects</a:t>
            </a:r>
            <a:endParaRPr lang="en-US" sz="2400" dirty="0" smtClean="0"/>
          </a:p>
        </p:txBody>
      </p:sp>
    </p:spTree>
    <p:extLst>
      <p:ext uri="{BB962C8B-B14F-4D97-AF65-F5344CB8AC3E}">
        <p14:creationId xmlns:p14="http://schemas.microsoft.com/office/powerpoint/2010/main" val="1317372029"/>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 </a:t>
            </a:r>
            <a:endParaRPr lang="en-US" dirty="0"/>
          </a:p>
        </p:txBody>
      </p:sp>
      <p:sp>
        <p:nvSpPr>
          <p:cNvPr id="3" name="Text Placeholder 2"/>
          <p:cNvSpPr>
            <a:spLocks noGrp="1"/>
          </p:cNvSpPr>
          <p:nvPr>
            <p:ph type="body" sz="quarter" idx="10"/>
          </p:nvPr>
        </p:nvSpPr>
        <p:spPr>
          <a:xfrm>
            <a:off x="685800" y="1828800"/>
            <a:ext cx="7772400" cy="3886200"/>
          </a:xfrm>
        </p:spPr>
        <p:txBody>
          <a:bodyPr/>
          <a:lstStyle/>
          <a:p>
            <a:r>
              <a:rPr lang="en-US" sz="2400" dirty="0"/>
              <a:t>@</a:t>
            </a:r>
            <a:r>
              <a:rPr lang="en-US" sz="2400" dirty="0" err="1"/>
              <a:t>testobsessed</a:t>
            </a:r>
            <a:r>
              <a:rPr lang="en-US" sz="2400" dirty="0"/>
              <a:t> : </a:t>
            </a:r>
            <a:r>
              <a:rPr lang="en-US" sz="2400" dirty="0" smtClean="0"/>
              <a:t>Elisabeth Hendrickson:</a:t>
            </a:r>
          </a:p>
          <a:p>
            <a:pPr lvl="1"/>
            <a:r>
              <a:rPr lang="en-US" sz="1800" dirty="0" smtClean="0"/>
              <a:t>http</a:t>
            </a:r>
            <a:r>
              <a:rPr lang="en-US" sz="1800" dirty="0"/>
              <a:t>://testobsessed.com/2011/02/the-atdd-arch</a:t>
            </a:r>
            <a:r>
              <a:rPr lang="en-US" sz="1800" dirty="0" smtClean="0"/>
              <a:t>/</a:t>
            </a:r>
            <a:endParaRPr lang="en-US" sz="1800" dirty="0"/>
          </a:p>
          <a:p>
            <a:pPr lvl="1"/>
            <a:r>
              <a:rPr lang="en-US" sz="1800" dirty="0" smtClean="0"/>
              <a:t>http</a:t>
            </a:r>
            <a:r>
              <a:rPr lang="en-US" sz="1800" dirty="0"/>
              <a:t>://testobsessed.com/wp-content/uploads/2011/04/</a:t>
            </a:r>
            <a:r>
              <a:rPr lang="en-US" sz="1800" dirty="0" err="1" smtClean="0"/>
              <a:t>atddexample.pdf</a:t>
            </a:r>
            <a:endParaRPr lang="en-US" sz="1800" dirty="0" smtClean="0"/>
          </a:p>
          <a:p>
            <a:pPr lvl="1"/>
            <a:endParaRPr lang="en-US" sz="2000" dirty="0"/>
          </a:p>
          <a:p>
            <a:r>
              <a:rPr lang="en-US" sz="2400" dirty="0"/>
              <a:t>Bridging the Communication Gap, </a:t>
            </a:r>
            <a:r>
              <a:rPr lang="en-US" sz="2400" dirty="0" err="1"/>
              <a:t>Gojko</a:t>
            </a:r>
            <a:r>
              <a:rPr lang="en-US" sz="2400" dirty="0"/>
              <a:t> </a:t>
            </a:r>
            <a:r>
              <a:rPr lang="en-US" sz="2400" dirty="0" err="1" smtClean="0"/>
              <a:t>Adzic</a:t>
            </a:r>
            <a:r>
              <a:rPr lang="en-US" sz="2400" dirty="0"/>
              <a:t> </a:t>
            </a:r>
          </a:p>
          <a:p>
            <a:r>
              <a:rPr lang="en-US" sz="2400" dirty="0"/>
              <a:t>Specification by Example, </a:t>
            </a:r>
            <a:r>
              <a:rPr lang="en-US" sz="2400" dirty="0" err="1"/>
              <a:t>Gojko</a:t>
            </a:r>
            <a:r>
              <a:rPr lang="en-US" sz="2400" dirty="0"/>
              <a:t> </a:t>
            </a:r>
            <a:r>
              <a:rPr lang="en-US" sz="2400" dirty="0" err="1" smtClean="0"/>
              <a:t>Adzic</a:t>
            </a:r>
            <a:endParaRPr lang="en-US" sz="2400" dirty="0" smtClean="0"/>
          </a:p>
          <a:p>
            <a:pPr lvl="1"/>
            <a:r>
              <a:rPr lang="en-US" sz="1800" dirty="0" smtClean="0"/>
              <a:t>If </a:t>
            </a:r>
            <a:r>
              <a:rPr lang="en-US" sz="1800" dirty="0"/>
              <a:t>you buy the second, you can get a </a:t>
            </a:r>
            <a:r>
              <a:rPr lang="en-US" sz="1800" dirty="0" err="1"/>
              <a:t>pdf</a:t>
            </a:r>
            <a:r>
              <a:rPr lang="en-US" sz="1800" dirty="0"/>
              <a:t> of the 1st for </a:t>
            </a:r>
            <a:r>
              <a:rPr lang="en-US" sz="1800" dirty="0" smtClean="0"/>
              <a:t>free</a:t>
            </a:r>
          </a:p>
          <a:p>
            <a:pPr lvl="1"/>
            <a:endParaRPr lang="en-US" sz="1800" dirty="0" smtClean="0"/>
          </a:p>
          <a:p>
            <a:r>
              <a:rPr lang="en-US" sz="2400" dirty="0" smtClean="0"/>
              <a:t>The Cucumber Book, Wynne &amp; </a:t>
            </a:r>
            <a:r>
              <a:rPr lang="en-US" sz="2400" dirty="0" err="1" smtClean="0"/>
              <a:t>Hellesøy</a:t>
            </a:r>
            <a:endParaRPr lang="en-US" sz="2400" dirty="0" smtClean="0"/>
          </a:p>
          <a:p>
            <a:r>
              <a:rPr lang="en-US" sz="2400" dirty="0" smtClean="0"/>
              <a:t>ATDD by Example, </a:t>
            </a:r>
            <a:r>
              <a:rPr lang="en-US" sz="2400" dirty="0" err="1" smtClean="0"/>
              <a:t>Gärtner</a:t>
            </a:r>
            <a:endParaRPr lang="en-US" sz="2400" dirty="0" smtClean="0"/>
          </a:p>
        </p:txBody>
      </p:sp>
    </p:spTree>
    <p:extLst>
      <p:ext uri="{BB962C8B-B14F-4D97-AF65-F5344CB8AC3E}">
        <p14:creationId xmlns:p14="http://schemas.microsoft.com/office/powerpoint/2010/main" val="306724119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endParaRPr lang="en-US" dirty="0"/>
          </a:p>
        </p:txBody>
      </p:sp>
      <p:sp>
        <p:nvSpPr>
          <p:cNvPr id="3" name="Text Placeholder 2"/>
          <p:cNvSpPr>
            <a:spLocks noGrp="1"/>
          </p:cNvSpPr>
          <p:nvPr>
            <p:ph type="body" sz="quarter" idx="10"/>
          </p:nvPr>
        </p:nvSpPr>
        <p:spPr/>
        <p:txBody>
          <a:bodyPr/>
          <a:lstStyle/>
          <a:p>
            <a:r>
              <a:rPr lang="en-US" sz="2000" dirty="0" smtClean="0"/>
              <a:t>Cucumber </a:t>
            </a:r>
            <a:r>
              <a:rPr lang="en-US" sz="1600" dirty="0" smtClean="0"/>
              <a:t>http://</a:t>
            </a:r>
            <a:r>
              <a:rPr lang="en-US" sz="1600" dirty="0" err="1" smtClean="0"/>
              <a:t>cukes.info</a:t>
            </a:r>
            <a:endParaRPr lang="en-US" sz="1600" dirty="0" smtClean="0"/>
          </a:p>
          <a:p>
            <a:r>
              <a:rPr lang="en-US" sz="2000" dirty="0" err="1" smtClean="0"/>
              <a:t>FitNesse</a:t>
            </a:r>
            <a:r>
              <a:rPr lang="en-US" sz="2000" dirty="0" smtClean="0"/>
              <a:t> </a:t>
            </a:r>
            <a:r>
              <a:rPr lang="en-US" sz="1600" dirty="0" smtClean="0"/>
              <a:t>http://</a:t>
            </a:r>
            <a:r>
              <a:rPr lang="en-US" sz="1600" dirty="0" err="1" smtClean="0"/>
              <a:t>www.fitnesse.org</a:t>
            </a:r>
            <a:endParaRPr lang="en-US" sz="1600" dirty="0" smtClean="0"/>
          </a:p>
          <a:p>
            <a:r>
              <a:rPr lang="en-US" sz="2000" dirty="0" err="1" smtClean="0"/>
              <a:t>SpecFlow</a:t>
            </a:r>
            <a:r>
              <a:rPr lang="en-US" sz="2000" dirty="0" smtClean="0"/>
              <a:t> </a:t>
            </a:r>
            <a:r>
              <a:rPr lang="en-US" sz="1600" dirty="0" smtClean="0"/>
              <a:t>http://</a:t>
            </a:r>
            <a:r>
              <a:rPr lang="en-US" sz="1600" dirty="0" err="1" smtClean="0"/>
              <a:t>www.specflow.org</a:t>
            </a:r>
            <a:endParaRPr lang="en-US" sz="1600" dirty="0" smtClean="0"/>
          </a:p>
          <a:p>
            <a:r>
              <a:rPr lang="en-US" sz="2000" dirty="0" err="1" smtClean="0"/>
              <a:t>JBehave</a:t>
            </a:r>
            <a:r>
              <a:rPr lang="en-US" sz="2000" dirty="0" smtClean="0"/>
              <a:t> </a:t>
            </a:r>
            <a:r>
              <a:rPr lang="en-US" sz="1600" dirty="0" smtClean="0"/>
              <a:t>http://jbehave.org</a:t>
            </a:r>
          </a:p>
          <a:p>
            <a:r>
              <a:rPr lang="en-US" sz="2000" dirty="0" err="1" smtClean="0"/>
              <a:t>selenium.openqa.org</a:t>
            </a:r>
            <a:endParaRPr lang="en-US" sz="2000" dirty="0" smtClean="0"/>
          </a:p>
          <a:p>
            <a:r>
              <a:rPr lang="en-US" sz="2000" dirty="0" err="1" smtClean="0"/>
              <a:t>pyusecase</a:t>
            </a:r>
            <a:r>
              <a:rPr lang="en-US" sz="2000" dirty="0" smtClean="0"/>
              <a:t> / </a:t>
            </a:r>
            <a:r>
              <a:rPr lang="en-US" sz="2000" dirty="0" err="1" smtClean="0"/>
              <a:t>jusecase.sourceforge.net</a:t>
            </a:r>
            <a:endParaRPr lang="en-US" sz="2000" dirty="0" smtClean="0"/>
          </a:p>
          <a:p>
            <a:r>
              <a:rPr lang="en-US" sz="2000" dirty="0" smtClean="0"/>
              <a:t>Robot Framework </a:t>
            </a:r>
            <a:r>
              <a:rPr lang="en-US" sz="1600" dirty="0" smtClean="0"/>
              <a:t>http://</a:t>
            </a:r>
            <a:r>
              <a:rPr lang="en-US" sz="1600" dirty="0" err="1" smtClean="0"/>
              <a:t>www.robotframework.org</a:t>
            </a:r>
            <a:endParaRPr lang="en-US" sz="1600" dirty="0" smtClean="0"/>
          </a:p>
          <a:p>
            <a:r>
              <a:rPr lang="en-US" sz="2000" dirty="0" err="1" smtClean="0"/>
              <a:t>Concordion</a:t>
            </a:r>
            <a:r>
              <a:rPr lang="en-US" sz="2000" dirty="0" smtClean="0"/>
              <a:t> </a:t>
            </a:r>
            <a:r>
              <a:rPr lang="en-US" sz="1600" dirty="0" smtClean="0"/>
              <a:t>http://</a:t>
            </a:r>
            <a:r>
              <a:rPr lang="en-US" sz="1600" dirty="0" err="1" smtClean="0"/>
              <a:t>www.concordion.org</a:t>
            </a:r>
            <a:endParaRPr lang="en-US" sz="1600" dirty="0" smtClean="0"/>
          </a:p>
          <a:p>
            <a:r>
              <a:rPr lang="en-US" sz="2000" dirty="0" err="1" smtClean="0"/>
              <a:t>TextTest</a:t>
            </a:r>
            <a:r>
              <a:rPr lang="en-US" sz="2000" dirty="0" smtClean="0"/>
              <a:t> </a:t>
            </a:r>
            <a:r>
              <a:rPr lang="en-US" sz="1600" dirty="0" smtClean="0"/>
              <a:t>http://</a:t>
            </a:r>
            <a:r>
              <a:rPr lang="en-US" sz="1600" dirty="0" err="1" smtClean="0"/>
              <a:t>www.texttest.org</a:t>
            </a:r>
            <a:endParaRPr lang="en-US" sz="1600" dirty="0" smtClean="0"/>
          </a:p>
          <a:p>
            <a:r>
              <a:rPr lang="en-US" sz="2000" dirty="0" err="1" smtClean="0"/>
              <a:t>cubictest.com</a:t>
            </a:r>
            <a:endParaRPr lang="en-US" sz="2000" dirty="0" smtClean="0"/>
          </a:p>
          <a:p>
            <a:r>
              <a:rPr lang="en-US" sz="2000" dirty="0" smtClean="0"/>
              <a:t>Green Pepper </a:t>
            </a:r>
            <a:r>
              <a:rPr lang="en-US" sz="1600" dirty="0" err="1" smtClean="0"/>
              <a:t>greenpeppersoftware.com</a:t>
            </a:r>
            <a:endParaRPr lang="en-US" sz="1600" dirty="0"/>
          </a:p>
        </p:txBody>
      </p:sp>
    </p:spTree>
    <p:extLst>
      <p:ext uri="{BB962C8B-B14F-4D97-AF65-F5344CB8AC3E}">
        <p14:creationId xmlns:p14="http://schemas.microsoft.com/office/powerpoint/2010/main" val="481240879"/>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Advanced Topics</a:t>
            </a:r>
            <a:endParaRPr lang="en-US" dirty="0"/>
          </a:p>
        </p:txBody>
      </p:sp>
      <p:sp>
        <p:nvSpPr>
          <p:cNvPr id="3" name="Text Placeholder 2"/>
          <p:cNvSpPr>
            <a:spLocks noGrp="1"/>
          </p:cNvSpPr>
          <p:nvPr>
            <p:ph type="body" sz="quarter" idx="10"/>
          </p:nvPr>
        </p:nvSpPr>
        <p:spPr/>
        <p:txBody>
          <a:bodyPr/>
          <a:lstStyle/>
          <a:p>
            <a:r>
              <a:rPr lang="en-US" dirty="0" smtClean="0"/>
              <a:t>Group specs by stability, risk</a:t>
            </a:r>
          </a:p>
          <a:p>
            <a:pPr lvl="1"/>
            <a:r>
              <a:rPr lang="en-US" dirty="0" smtClean="0"/>
              <a:t>More likely to fail </a:t>
            </a:r>
            <a:r>
              <a:rPr lang="en-US" dirty="0" err="1" smtClean="0"/>
              <a:t>vs</a:t>
            </a:r>
            <a:r>
              <a:rPr lang="en-US" dirty="0" smtClean="0"/>
              <a:t> less</a:t>
            </a:r>
          </a:p>
          <a:p>
            <a:pPr lvl="1"/>
            <a:r>
              <a:rPr lang="en-US" dirty="0" smtClean="0"/>
              <a:t>Run in a pipeline</a:t>
            </a:r>
          </a:p>
          <a:p>
            <a:r>
              <a:rPr lang="en-US" dirty="0" smtClean="0"/>
              <a:t>The User Stories</a:t>
            </a:r>
            <a:r>
              <a:rPr lang="en-US" dirty="0"/>
              <a:t> </a:t>
            </a:r>
            <a:r>
              <a:rPr lang="en-US" dirty="0" smtClean="0"/>
              <a:t>should not be visible in the specs</a:t>
            </a:r>
            <a:endParaRPr lang="en-US" dirty="0"/>
          </a:p>
        </p:txBody>
      </p:sp>
    </p:spTree>
    <p:extLst>
      <p:ext uri="{BB962C8B-B14F-4D97-AF65-F5344CB8AC3E}">
        <p14:creationId xmlns:p14="http://schemas.microsoft.com/office/powerpoint/2010/main" val="866433835"/>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ATDD, BDD, Story Testing, </a:t>
            </a:r>
            <a:br>
              <a:rPr lang="en-US" dirty="0" smtClean="0"/>
            </a:br>
            <a:r>
              <a:rPr lang="en-US" dirty="0" smtClean="0"/>
              <a:t>&amp; Specification By Example</a:t>
            </a:r>
            <a:endParaRPr lang="en-US" dirty="0"/>
          </a:p>
        </p:txBody>
      </p:sp>
      <p:sp>
        <p:nvSpPr>
          <p:cNvPr id="3" name="Text Placeholder 2"/>
          <p:cNvSpPr>
            <a:spLocks noGrp="1"/>
          </p:cNvSpPr>
          <p:nvPr>
            <p:ph type="body" sz="quarter" idx="10"/>
          </p:nvPr>
        </p:nvSpPr>
        <p:spPr/>
        <p:txBody>
          <a:bodyPr/>
          <a:lstStyle/>
          <a:p>
            <a:r>
              <a:rPr lang="en-US" dirty="0" smtClean="0"/>
              <a:t>Adding Examples to Acceptance Criteria</a:t>
            </a:r>
            <a:endParaRPr lang="en-US" dirty="0"/>
          </a:p>
        </p:txBody>
      </p:sp>
      <p:sp>
        <p:nvSpPr>
          <p:cNvPr id="4" name="Text Placeholder 3"/>
          <p:cNvSpPr>
            <a:spLocks noGrp="1"/>
          </p:cNvSpPr>
          <p:nvPr>
            <p:ph type="body" sz="quarter" idx="11"/>
          </p:nvPr>
        </p:nvSpPr>
        <p:spPr/>
        <p:txBody>
          <a:bodyPr/>
          <a:lstStyle/>
          <a:p>
            <a:pPr algn="r"/>
            <a:endParaRPr lang="en-US" dirty="0" smtClean="0"/>
          </a:p>
          <a:p>
            <a:pPr algn="r"/>
            <a:r>
              <a:rPr lang="en-US" dirty="0" smtClean="0"/>
              <a:t>Andrew Fuqua</a:t>
            </a:r>
          </a:p>
          <a:p>
            <a:pPr algn="r"/>
            <a:r>
              <a:rPr lang="en-US" dirty="0" smtClean="0"/>
              <a:t>678-763-8025</a:t>
            </a:r>
          </a:p>
          <a:p>
            <a:pPr algn="r"/>
            <a:r>
              <a:rPr lang="en-US" dirty="0" err="1" smtClean="0"/>
              <a:t>andrew@leadingagile.com</a:t>
            </a:r>
            <a:endParaRPr lang="en-US" dirty="0" smtClean="0"/>
          </a:p>
          <a:p>
            <a:pPr algn="r"/>
            <a:r>
              <a:rPr lang="en-US" dirty="0" smtClean="0"/>
              <a:t>@</a:t>
            </a:r>
            <a:r>
              <a:rPr lang="en-US" dirty="0" err="1" smtClean="0"/>
              <a:t>andrewmfuqua</a:t>
            </a:r>
            <a:endParaRPr lang="en-US" dirty="0" smtClean="0"/>
          </a:p>
          <a:p>
            <a:pPr algn="r"/>
            <a:r>
              <a:rPr lang="en-US" dirty="0" smtClean="0"/>
              <a:t>in/</a:t>
            </a:r>
            <a:r>
              <a:rPr lang="en-US" dirty="0" err="1" smtClean="0"/>
              <a:t>andrewfuqua</a:t>
            </a:r>
            <a:endParaRPr lang="en-US" dirty="0"/>
          </a:p>
        </p:txBody>
      </p:sp>
    </p:spTree>
    <p:extLst>
      <p:ext uri="{BB962C8B-B14F-4D97-AF65-F5344CB8AC3E}">
        <p14:creationId xmlns:p14="http://schemas.microsoft.com/office/powerpoint/2010/main" val="287296813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Does misunderstanding cause problems other than defects?</a:t>
            </a:r>
            <a:endParaRPr lang="en-US" dirty="0"/>
          </a:p>
        </p:txBody>
      </p:sp>
      <p:sp>
        <p:nvSpPr>
          <p:cNvPr id="3" name="Text Placeholder 2"/>
          <p:cNvSpPr>
            <a:spLocks noGrp="1"/>
          </p:cNvSpPr>
          <p:nvPr>
            <p:ph type="body" sz="quarter" idx="10"/>
          </p:nvPr>
        </p:nvSpPr>
        <p:spPr/>
        <p:txBody>
          <a:bodyPr/>
          <a:lstStyle/>
          <a:p>
            <a:r>
              <a:rPr lang="en-US" dirty="0" smtClean="0"/>
              <a:t>Tension</a:t>
            </a:r>
          </a:p>
          <a:p>
            <a:r>
              <a:rPr lang="en-US" dirty="0" smtClean="0"/>
              <a:t>Mistrust</a:t>
            </a:r>
          </a:p>
          <a:p>
            <a:endParaRPr lang="en-US" dirty="0"/>
          </a:p>
          <a:p>
            <a:pPr marL="0" indent="0">
              <a:buNone/>
            </a:pPr>
            <a:r>
              <a:rPr lang="en-US" dirty="0" smtClean="0"/>
              <a:t>People assume the worst in others</a:t>
            </a:r>
          </a:p>
          <a:p>
            <a:r>
              <a:rPr lang="en-US" dirty="0" smtClean="0"/>
              <a:t>Lazy</a:t>
            </a:r>
          </a:p>
          <a:p>
            <a:r>
              <a:rPr lang="en-US" dirty="0" smtClean="0"/>
              <a:t>Dumb</a:t>
            </a:r>
          </a:p>
          <a:p>
            <a:r>
              <a:rPr lang="en-US" dirty="0" smtClean="0"/>
              <a:t>Bad intentions</a:t>
            </a:r>
            <a:endParaRPr lang="en-US" dirty="0"/>
          </a:p>
        </p:txBody>
      </p:sp>
    </p:spTree>
    <p:extLst>
      <p:ext uri="{BB962C8B-B14F-4D97-AF65-F5344CB8AC3E}">
        <p14:creationId xmlns:p14="http://schemas.microsoft.com/office/powerpoint/2010/main" val="37415294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can we prevent misunderstanding?</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Or, how can we gain shared understanding?</a:t>
            </a:r>
          </a:p>
          <a:p>
            <a:pPr marL="0" indent="0">
              <a:buNone/>
            </a:pPr>
            <a:endParaRPr lang="en-US" dirty="0"/>
          </a:p>
          <a:p>
            <a:r>
              <a:rPr lang="en-US" dirty="0" smtClean="0"/>
              <a:t>Through Examples!</a:t>
            </a:r>
            <a:endParaRPr lang="en-US" dirty="0"/>
          </a:p>
        </p:txBody>
      </p:sp>
    </p:spTree>
    <p:extLst>
      <p:ext uri="{BB962C8B-B14F-4D97-AF65-F5344CB8AC3E}">
        <p14:creationId xmlns:p14="http://schemas.microsoft.com/office/powerpoint/2010/main" val="27698347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 Already Use Examples:</a:t>
            </a:r>
            <a:endParaRPr lang="en-US" dirty="0"/>
          </a:p>
        </p:txBody>
      </p:sp>
      <p:sp>
        <p:nvSpPr>
          <p:cNvPr id="3" name="Text Placeholder 2"/>
          <p:cNvSpPr>
            <a:spLocks noGrp="1"/>
          </p:cNvSpPr>
          <p:nvPr>
            <p:ph type="body" sz="quarter" idx="10"/>
          </p:nvPr>
        </p:nvSpPr>
        <p:spPr/>
        <p:txBody>
          <a:bodyPr/>
          <a:lstStyle/>
          <a:p>
            <a:r>
              <a:rPr lang="en-US" dirty="0" smtClean="0"/>
              <a:t>Customer and BA</a:t>
            </a:r>
          </a:p>
          <a:p>
            <a:r>
              <a:rPr lang="en-US" dirty="0" smtClean="0"/>
              <a:t>QA</a:t>
            </a:r>
          </a:p>
          <a:p>
            <a:r>
              <a:rPr lang="en-US" dirty="0" err="1" smtClean="0"/>
              <a:t>Dev</a:t>
            </a:r>
            <a:endParaRPr lang="en-US" dirty="0" smtClean="0"/>
          </a:p>
          <a:p>
            <a:endParaRPr lang="en-US" dirty="0"/>
          </a:p>
          <a:p>
            <a:pPr marL="0" indent="0">
              <a:buNone/>
            </a:pPr>
            <a:r>
              <a:rPr lang="en-US" dirty="0" smtClean="0"/>
              <a:t>The problem is, we use different examples!</a:t>
            </a:r>
            <a:endParaRPr lang="en-US" dirty="0"/>
          </a:p>
        </p:txBody>
      </p:sp>
    </p:spTree>
    <p:extLst>
      <p:ext uri="{BB962C8B-B14F-4D97-AF65-F5344CB8AC3E}">
        <p14:creationId xmlns:p14="http://schemas.microsoft.com/office/powerpoint/2010/main" val="3189095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1143000"/>
          </a:xfrm>
        </p:spPr>
        <p:txBody>
          <a:bodyPr/>
          <a:lstStyle/>
          <a:p>
            <a:r>
              <a:rPr lang="en-US" sz="3200" dirty="0" smtClean="0"/>
              <a:t>Acceptance Test Driven Development (ATDD) Cycle</a:t>
            </a:r>
            <a:endParaRPr lang="en-US" sz="3200" dirty="0"/>
          </a:p>
        </p:txBody>
      </p:sp>
      <p:sp>
        <p:nvSpPr>
          <p:cNvPr id="4" name="TextBox 3"/>
          <p:cNvSpPr txBox="1"/>
          <p:nvPr/>
        </p:nvSpPr>
        <p:spPr>
          <a:xfrm>
            <a:off x="5181600" y="6596390"/>
            <a:ext cx="3962400" cy="261610"/>
          </a:xfrm>
          <a:prstGeom prst="rect">
            <a:avLst/>
          </a:prstGeom>
          <a:noFill/>
        </p:spPr>
        <p:txBody>
          <a:bodyPr wrap="square" rtlCol="0">
            <a:spAutoFit/>
          </a:bodyPr>
          <a:lstStyle/>
          <a:p>
            <a:r>
              <a:rPr lang="en-US" sz="1100" dirty="0" smtClean="0"/>
              <a:t>Adapted from James Shore &amp;  </a:t>
            </a:r>
            <a:r>
              <a:rPr lang="en-US" sz="1100" dirty="0" err="1" smtClean="0"/>
              <a:t>Melnick</a:t>
            </a:r>
            <a:r>
              <a:rPr lang="en-US" sz="1100" dirty="0" smtClean="0"/>
              <a:t>, </a:t>
            </a:r>
            <a:r>
              <a:rPr lang="en-US" sz="1100" dirty="0" err="1" smtClean="0"/>
              <a:t>Marick</a:t>
            </a:r>
            <a:r>
              <a:rPr lang="en-US" sz="1100" dirty="0" smtClean="0"/>
              <a:t>, Hendrickson</a:t>
            </a:r>
            <a:endParaRPr lang="en-US" sz="1100" dirty="0"/>
          </a:p>
        </p:txBody>
      </p:sp>
      <p:sp>
        <p:nvSpPr>
          <p:cNvPr id="5" name="Snip Single Corner Rectangle 4"/>
          <p:cNvSpPr/>
          <p:nvPr/>
        </p:nvSpPr>
        <p:spPr bwMode="auto">
          <a:xfrm>
            <a:off x="1295400" y="2133600"/>
            <a:ext cx="1295400" cy="838200"/>
          </a:xfrm>
          <a:prstGeom prst="snip1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story</a:t>
            </a:r>
          </a:p>
        </p:txBody>
      </p:sp>
      <p:sp>
        <p:nvSpPr>
          <p:cNvPr id="6" name="Right Arrow 5"/>
          <p:cNvSpPr/>
          <p:nvPr/>
        </p:nvSpPr>
        <p:spPr bwMode="auto">
          <a:xfrm>
            <a:off x="4038600" y="2209800"/>
            <a:ext cx="1066800" cy="457200"/>
          </a:xfrm>
          <a:prstGeom prst="right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graphicFrame>
        <p:nvGraphicFramePr>
          <p:cNvPr id="7" name="Table 6"/>
          <p:cNvGraphicFramePr>
            <a:graphicFrameLocks noGrp="1"/>
          </p:cNvGraphicFramePr>
          <p:nvPr>
            <p:extLst>
              <p:ext uri="{D42A27DB-BD31-4B8C-83A1-F6EECF244321}">
                <p14:modId xmlns:p14="http://schemas.microsoft.com/office/powerpoint/2010/main" val="636627229"/>
              </p:ext>
            </p:extLst>
          </p:nvPr>
        </p:nvGraphicFramePr>
        <p:xfrm>
          <a:off x="6553200" y="2133600"/>
          <a:ext cx="1600200" cy="853440"/>
        </p:xfrm>
        <a:graphic>
          <a:graphicData uri="http://schemas.openxmlformats.org/drawingml/2006/table">
            <a:tbl>
              <a:tblPr firstRow="1" bandRow="1">
                <a:tableStyleId>{B301B821-A1FF-4177-AEE7-76D212191A09}</a:tableStyleId>
              </a:tblPr>
              <a:tblGrid>
                <a:gridCol w="400050"/>
                <a:gridCol w="400050"/>
                <a:gridCol w="400050"/>
                <a:gridCol w="400050"/>
              </a:tblGrid>
              <a:tr h="209550">
                <a:tc>
                  <a:txBody>
                    <a:bodyPr/>
                    <a:lstStyle/>
                    <a:p>
                      <a:endParaRPr lang="en-US" sz="800" dirty="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dirty="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r>
              <a:tr h="209550">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dirty="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dirty="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r>
              <a:tr h="209550">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dirty="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r>
              <a:tr h="209550">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c>
                  <a:txBody>
                    <a:bodyPr/>
                    <a:lstStyle/>
                    <a:p>
                      <a:endParaRPr lang="en-US" sz="800" dirty="0"/>
                    </a:p>
                  </a:txBody>
                  <a:tcPr>
                    <a:lnL w="12700" cap="flat" cmpd="sng" algn="ctr">
                      <a:solidFill>
                        <a:srgbClr val="808080">
                          <a:lumMod val="40000"/>
                          <a:lumOff val="60000"/>
                        </a:srgbClr>
                      </a:solidFill>
                      <a:prstDash val="solid"/>
                      <a:round/>
                      <a:headEnd type="none" w="med" len="med"/>
                      <a:tailEnd type="none" w="med" len="med"/>
                    </a:lnL>
                    <a:lnR w="12700" cap="flat" cmpd="sng" algn="ctr">
                      <a:solidFill>
                        <a:srgbClr val="808080">
                          <a:lumMod val="40000"/>
                          <a:lumOff val="60000"/>
                        </a:srgbClr>
                      </a:solidFill>
                      <a:prstDash val="solid"/>
                      <a:round/>
                      <a:headEnd type="none" w="med" len="med"/>
                      <a:tailEnd type="none" w="med" len="med"/>
                    </a:lnR>
                    <a:lnT w="12700" cap="flat" cmpd="sng" algn="ctr">
                      <a:solidFill>
                        <a:srgbClr val="808080">
                          <a:lumMod val="40000"/>
                          <a:lumOff val="60000"/>
                        </a:srgbClr>
                      </a:solidFill>
                      <a:prstDash val="solid"/>
                      <a:round/>
                      <a:headEnd type="none" w="med" len="med"/>
                      <a:tailEnd type="none" w="med" len="med"/>
                    </a:lnT>
                    <a:lnB w="12700" cap="flat" cmpd="sng" algn="ctr">
                      <a:solidFill>
                        <a:srgbClr val="808080">
                          <a:lumMod val="40000"/>
                          <a:lumOff val="60000"/>
                        </a:srgbClr>
                      </a:solidFill>
                      <a:prstDash val="solid"/>
                      <a:round/>
                      <a:headEnd type="none" w="med" len="med"/>
                      <a:tailEnd type="none" w="med" len="med"/>
                    </a:lnB>
                    <a:solidFill>
                      <a:schemeClr val="accent1">
                        <a:alpha val="15000"/>
                      </a:schemeClr>
                    </a:solidFill>
                  </a:tcPr>
                </a:tc>
              </a:tr>
            </a:tbl>
          </a:graphicData>
        </a:graphic>
      </p:graphicFrame>
      <p:sp>
        <p:nvSpPr>
          <p:cNvPr id="9" name="Down Arrow 8"/>
          <p:cNvSpPr/>
          <p:nvPr/>
        </p:nvSpPr>
        <p:spPr bwMode="auto">
          <a:xfrm>
            <a:off x="7391400" y="3429000"/>
            <a:ext cx="457200" cy="7620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0" name="Down Arrow 9"/>
          <p:cNvSpPr/>
          <p:nvPr/>
        </p:nvSpPr>
        <p:spPr bwMode="auto">
          <a:xfrm rot="5400000">
            <a:off x="4343400" y="4876800"/>
            <a:ext cx="457200" cy="10668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1" name="Down Arrow 10"/>
          <p:cNvSpPr/>
          <p:nvPr/>
        </p:nvSpPr>
        <p:spPr bwMode="auto">
          <a:xfrm rot="10800000">
            <a:off x="1600200" y="3429000"/>
            <a:ext cx="457200" cy="762000"/>
          </a:xfrm>
          <a:prstGeom prst="downArrow">
            <a:avLst/>
          </a:prstGeom>
          <a:solidFill>
            <a:schemeClr val="accent1">
              <a:alpha val="20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2" name="Folded Corner 11"/>
          <p:cNvSpPr/>
          <p:nvPr/>
        </p:nvSpPr>
        <p:spPr bwMode="auto">
          <a:xfrm>
            <a:off x="6705600" y="4953000"/>
            <a:ext cx="1676400" cy="914400"/>
          </a:xfrm>
          <a:prstGeom prst="foldedCorner">
            <a:avLst/>
          </a:prstGeom>
          <a:solidFill>
            <a:schemeClr val="accent1">
              <a:alpha val="19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r>
              <a:rPr lang="en-US" sz="800" dirty="0" smtClean="0">
                <a:solidFill>
                  <a:srgbClr val="B3B3B3"/>
                </a:solidFill>
              </a:rPr>
              <a:t>@</a:t>
            </a:r>
            <a:r>
              <a:rPr lang="en-US" sz="800" dirty="0">
                <a:solidFill>
                  <a:srgbClr val="B3B3B3"/>
                </a:solidFill>
              </a:rPr>
              <a:t>Test</a:t>
            </a:r>
          </a:p>
          <a:p>
            <a:r>
              <a:rPr lang="en-US" sz="800" dirty="0" smtClean="0">
                <a:solidFill>
                  <a:srgbClr val="B3B3B3"/>
                </a:solidFill>
              </a:rPr>
              <a:t>public </a:t>
            </a:r>
            <a:r>
              <a:rPr lang="en-US" sz="800" dirty="0">
                <a:solidFill>
                  <a:srgbClr val="B3B3B3"/>
                </a:solidFill>
              </a:rPr>
              <a:t>void </a:t>
            </a:r>
            <a:r>
              <a:rPr lang="en-US" sz="800" dirty="0" err="1" smtClean="0">
                <a:solidFill>
                  <a:srgbClr val="B3B3B3"/>
                </a:solidFill>
              </a:rPr>
              <a:t>testTsd</a:t>
            </a:r>
            <a:r>
              <a:rPr lang="en-US" sz="800" dirty="0" smtClean="0">
                <a:solidFill>
                  <a:srgbClr val="B3B3B3"/>
                </a:solidFill>
              </a:rPr>
              <a:t>() {</a:t>
            </a:r>
          </a:p>
          <a:p>
            <a:r>
              <a:rPr lang="en-US" sz="800" dirty="0">
                <a:solidFill>
                  <a:srgbClr val="B3B3B3"/>
                </a:solidFill>
              </a:rPr>
              <a:t> </a:t>
            </a:r>
            <a:r>
              <a:rPr lang="en-US" sz="800" dirty="0" smtClean="0">
                <a:solidFill>
                  <a:srgbClr val="B3B3B3"/>
                </a:solidFill>
              </a:rPr>
              <a:t> </a:t>
            </a:r>
            <a:r>
              <a:rPr lang="en-US" sz="800" dirty="0" err="1" smtClean="0">
                <a:solidFill>
                  <a:srgbClr val="B3B3B3"/>
                </a:solidFill>
              </a:rPr>
              <a:t>int</a:t>
            </a:r>
            <a:r>
              <a:rPr lang="en-US" sz="800" dirty="0" smtClean="0">
                <a:solidFill>
                  <a:srgbClr val="B3B3B3"/>
                </a:solidFill>
              </a:rPr>
              <a:t> expected = </a:t>
            </a:r>
            <a:r>
              <a:rPr lang="en-US" sz="800" dirty="0" err="1" smtClean="0">
                <a:solidFill>
                  <a:srgbClr val="B3B3B3"/>
                </a:solidFill>
              </a:rPr>
              <a:t>Asdf.run</a:t>
            </a:r>
            <a:r>
              <a:rPr lang="en-US" sz="800" dirty="0" smtClean="0">
                <a:solidFill>
                  <a:srgbClr val="B3B3B3"/>
                </a:solidFill>
              </a:rPr>
              <a:t>();</a:t>
            </a:r>
          </a:p>
          <a:p>
            <a:r>
              <a:rPr lang="en-US" sz="800" dirty="0">
                <a:solidFill>
                  <a:srgbClr val="B3B3B3"/>
                </a:solidFill>
              </a:rPr>
              <a:t> </a:t>
            </a:r>
            <a:r>
              <a:rPr lang="en-US" sz="800" dirty="0" smtClean="0">
                <a:solidFill>
                  <a:srgbClr val="B3B3B3"/>
                </a:solidFill>
              </a:rPr>
              <a:t> </a:t>
            </a:r>
            <a:r>
              <a:rPr lang="en-US" sz="800" dirty="0" err="1" smtClean="0">
                <a:solidFill>
                  <a:srgbClr val="B3B3B3"/>
                </a:solidFill>
              </a:rPr>
              <a:t>assertEqual</a:t>
            </a:r>
            <a:r>
              <a:rPr lang="en-US" sz="800" dirty="0" smtClean="0">
                <a:solidFill>
                  <a:srgbClr val="B3B3B3"/>
                </a:solidFill>
              </a:rPr>
              <a:t>(</a:t>
            </a:r>
            <a:r>
              <a:rPr lang="en-US" sz="800" dirty="0" err="1" smtClean="0">
                <a:solidFill>
                  <a:srgbClr val="B3B3B3"/>
                </a:solidFill>
              </a:rPr>
              <a:t>expected,actual</a:t>
            </a:r>
            <a:r>
              <a:rPr lang="en-US" sz="800" dirty="0" smtClean="0">
                <a:solidFill>
                  <a:srgbClr val="B3B3B3"/>
                </a:solidFill>
              </a:rPr>
              <a:t>);</a:t>
            </a:r>
          </a:p>
          <a:p>
            <a:r>
              <a:rPr lang="it-IT" sz="800" dirty="0" smtClean="0">
                <a:solidFill>
                  <a:srgbClr val="B3B3B3"/>
                </a:solidFill>
              </a:rPr>
              <a:t>}</a:t>
            </a:r>
          </a:p>
          <a:p>
            <a:r>
              <a:rPr lang="it-IT" sz="800" dirty="0" smtClean="0">
                <a:solidFill>
                  <a:srgbClr val="B3B3B3"/>
                </a:solidFill>
              </a:rPr>
              <a:t>@Test</a:t>
            </a:r>
          </a:p>
          <a:p>
            <a:r>
              <a:rPr lang="it-IT" sz="800" dirty="0" smtClean="0">
                <a:solidFill>
                  <a:srgbClr val="B3B3B3"/>
                </a:solidFill>
              </a:rPr>
              <a:t>public </a:t>
            </a:r>
            <a:r>
              <a:rPr lang="it-IT" sz="800" dirty="0" err="1" smtClean="0">
                <a:solidFill>
                  <a:srgbClr val="B3B3B3"/>
                </a:solidFill>
              </a:rPr>
              <a:t>void</a:t>
            </a:r>
            <a:r>
              <a:rPr lang="it-IT" sz="800" dirty="0" smtClean="0">
                <a:solidFill>
                  <a:srgbClr val="B3B3B3"/>
                </a:solidFill>
              </a:rPr>
              <a:t> </a:t>
            </a:r>
            <a:r>
              <a:rPr lang="it-IT" sz="800" dirty="0" err="1" smtClean="0">
                <a:solidFill>
                  <a:srgbClr val="B3B3B3"/>
                </a:solidFill>
              </a:rPr>
              <a:t>testTwo</a:t>
            </a:r>
            <a:r>
              <a:rPr lang="it-IT" sz="800" dirty="0" smtClean="0">
                <a:solidFill>
                  <a:srgbClr val="B3B3B3"/>
                </a:solidFill>
              </a:rPr>
              <a:t>() {</a:t>
            </a:r>
            <a:endParaRPr lang="it-IT" sz="800" dirty="0">
              <a:solidFill>
                <a:srgbClr val="B3B3B3"/>
              </a:solidFill>
            </a:endParaRPr>
          </a:p>
        </p:txBody>
      </p:sp>
      <p:sp>
        <p:nvSpPr>
          <p:cNvPr id="14" name="Action Button: Forward or Next 13">
            <a:hlinkClick r:id="" action="ppaction://noaction" highlightClick="1"/>
          </p:cNvPr>
          <p:cNvSpPr/>
          <p:nvPr/>
        </p:nvSpPr>
        <p:spPr bwMode="auto">
          <a:xfrm>
            <a:off x="1295400" y="4876800"/>
            <a:ext cx="1143000" cy="990600"/>
          </a:xfrm>
          <a:prstGeom prst="actionButtonForwardNext">
            <a:avLst/>
          </a:prstGeom>
          <a:solidFill>
            <a:schemeClr val="accent1">
              <a:alpha val="19000"/>
            </a:schemeClr>
          </a:solidFill>
          <a:ln w="9525" cap="flat" cmpd="sng" algn="ctr">
            <a:solidFill>
              <a:schemeClr val="tx1">
                <a:alpha val="15000"/>
              </a:schemeClr>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
        <p:nvSpPr>
          <p:cNvPr id="15" name="TextBox 14"/>
          <p:cNvSpPr txBox="1"/>
          <p:nvPr/>
        </p:nvSpPr>
        <p:spPr>
          <a:xfrm>
            <a:off x="1295400" y="1676400"/>
            <a:ext cx="1371600" cy="461665"/>
          </a:xfrm>
          <a:prstGeom prst="rect">
            <a:avLst/>
          </a:prstGeom>
          <a:noFill/>
        </p:spPr>
        <p:txBody>
          <a:bodyPr wrap="square" rtlCol="0">
            <a:spAutoFit/>
          </a:bodyPr>
          <a:lstStyle/>
          <a:p>
            <a:r>
              <a:rPr lang="en-US" dirty="0" smtClean="0"/>
              <a:t>Discuss</a:t>
            </a:r>
            <a:endParaRPr lang="en-US" dirty="0"/>
          </a:p>
        </p:txBody>
      </p:sp>
      <p:sp>
        <p:nvSpPr>
          <p:cNvPr id="16" name="TextBox 15"/>
          <p:cNvSpPr txBox="1"/>
          <p:nvPr/>
        </p:nvSpPr>
        <p:spPr>
          <a:xfrm>
            <a:off x="6934200" y="1676400"/>
            <a:ext cx="914400" cy="461665"/>
          </a:xfrm>
          <a:prstGeom prst="rect">
            <a:avLst/>
          </a:prstGeom>
          <a:noFill/>
        </p:spPr>
        <p:txBody>
          <a:bodyPr wrap="square" rtlCol="0">
            <a:spAutoFit/>
          </a:bodyPr>
          <a:lstStyle/>
          <a:p>
            <a:r>
              <a:rPr lang="en-US" dirty="0" smtClean="0">
                <a:solidFill>
                  <a:schemeClr val="bg2">
                    <a:lumMod val="60000"/>
                    <a:lumOff val="40000"/>
                  </a:schemeClr>
                </a:solidFill>
              </a:rPr>
              <a:t>Distill</a:t>
            </a:r>
            <a:endParaRPr lang="en-US" dirty="0">
              <a:solidFill>
                <a:schemeClr val="bg2">
                  <a:lumMod val="60000"/>
                  <a:lumOff val="40000"/>
                </a:schemeClr>
              </a:solidFill>
            </a:endParaRPr>
          </a:p>
        </p:txBody>
      </p:sp>
      <p:sp>
        <p:nvSpPr>
          <p:cNvPr id="17" name="TextBox 16"/>
          <p:cNvSpPr txBox="1"/>
          <p:nvPr/>
        </p:nvSpPr>
        <p:spPr>
          <a:xfrm>
            <a:off x="6705600" y="5867400"/>
            <a:ext cx="1371600" cy="461665"/>
          </a:xfrm>
          <a:prstGeom prst="rect">
            <a:avLst/>
          </a:prstGeom>
          <a:noFill/>
        </p:spPr>
        <p:txBody>
          <a:bodyPr wrap="square" rtlCol="0">
            <a:spAutoFit/>
          </a:bodyPr>
          <a:lstStyle/>
          <a:p>
            <a:r>
              <a:rPr lang="en-US" dirty="0" smtClean="0">
                <a:solidFill>
                  <a:schemeClr val="bg2">
                    <a:lumMod val="60000"/>
                    <a:lumOff val="40000"/>
                  </a:schemeClr>
                </a:solidFill>
              </a:rPr>
              <a:t>Develop</a:t>
            </a:r>
            <a:endParaRPr lang="en-US" dirty="0">
              <a:solidFill>
                <a:schemeClr val="bg2">
                  <a:lumMod val="60000"/>
                  <a:lumOff val="40000"/>
                </a:schemeClr>
              </a:solidFill>
            </a:endParaRPr>
          </a:p>
        </p:txBody>
      </p:sp>
      <p:sp>
        <p:nvSpPr>
          <p:cNvPr id="18" name="TextBox 17"/>
          <p:cNvSpPr txBox="1"/>
          <p:nvPr/>
        </p:nvSpPr>
        <p:spPr>
          <a:xfrm>
            <a:off x="1219200" y="5867400"/>
            <a:ext cx="2438400" cy="461665"/>
          </a:xfrm>
          <a:prstGeom prst="rect">
            <a:avLst/>
          </a:prstGeom>
          <a:noFill/>
          <a:ln>
            <a:solidFill>
              <a:schemeClr val="tx1">
                <a:alpha val="15000"/>
              </a:schemeClr>
            </a:solidFill>
          </a:ln>
        </p:spPr>
        <p:txBody>
          <a:bodyPr wrap="square" rtlCol="0">
            <a:spAutoFit/>
          </a:bodyPr>
          <a:lstStyle/>
          <a:p>
            <a:r>
              <a:rPr lang="en-US" dirty="0" smtClean="0">
                <a:solidFill>
                  <a:schemeClr val="bg2">
                    <a:lumMod val="60000"/>
                    <a:lumOff val="40000"/>
                  </a:schemeClr>
                </a:solidFill>
              </a:rPr>
              <a:t>Demo (Explore)</a:t>
            </a:r>
            <a:endParaRPr lang="en-US" dirty="0">
              <a:solidFill>
                <a:schemeClr val="bg2">
                  <a:lumMod val="60000"/>
                  <a:lumOff val="40000"/>
                </a:schemeClr>
              </a:solidFill>
            </a:endParaRPr>
          </a:p>
        </p:txBody>
      </p:sp>
      <p:graphicFrame>
        <p:nvGraphicFramePr>
          <p:cNvPr id="19" name="Diagram 18"/>
          <p:cNvGraphicFramePr/>
          <p:nvPr>
            <p:extLst>
              <p:ext uri="{D42A27DB-BD31-4B8C-83A1-F6EECF244321}">
                <p14:modId xmlns:p14="http://schemas.microsoft.com/office/powerpoint/2010/main" val="1946269465"/>
              </p:ext>
            </p:extLst>
          </p:nvPr>
        </p:nvGraphicFramePr>
        <p:xfrm>
          <a:off x="5486400" y="4114800"/>
          <a:ext cx="1447800" cy="1295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TextBox 19"/>
          <p:cNvSpPr txBox="1"/>
          <p:nvPr/>
        </p:nvSpPr>
        <p:spPr>
          <a:xfrm>
            <a:off x="5943600" y="4648200"/>
            <a:ext cx="533400" cy="276999"/>
          </a:xfrm>
          <a:prstGeom prst="rect">
            <a:avLst/>
          </a:prstGeom>
          <a:noFill/>
        </p:spPr>
        <p:txBody>
          <a:bodyPr wrap="square" rtlCol="0">
            <a:spAutoFit/>
          </a:bodyPr>
          <a:lstStyle/>
          <a:p>
            <a:r>
              <a:rPr lang="en-US" sz="1200" dirty="0" smtClean="0"/>
              <a:t>TDD</a:t>
            </a:r>
            <a:endParaRPr lang="en-US" sz="1200" dirty="0"/>
          </a:p>
        </p:txBody>
      </p:sp>
    </p:spTree>
    <p:extLst>
      <p:ext uri="{BB962C8B-B14F-4D97-AF65-F5344CB8AC3E}">
        <p14:creationId xmlns:p14="http://schemas.microsoft.com/office/powerpoint/2010/main" val="393680160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nip Single Corner Rectangle 3"/>
          <p:cNvSpPr/>
          <p:nvPr/>
        </p:nvSpPr>
        <p:spPr bwMode="auto">
          <a:xfrm>
            <a:off x="914400" y="1371600"/>
            <a:ext cx="7543800" cy="4267200"/>
          </a:xfrm>
          <a:prstGeom prst="snip1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36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Users are required to use secure passwords</a:t>
            </a:r>
          </a:p>
        </p:txBody>
      </p:sp>
      <p:sp>
        <p:nvSpPr>
          <p:cNvPr id="5" name="TextBox 4"/>
          <p:cNvSpPr txBox="1"/>
          <p:nvPr/>
        </p:nvSpPr>
        <p:spPr>
          <a:xfrm>
            <a:off x="914400" y="838200"/>
            <a:ext cx="1508760" cy="461665"/>
          </a:xfrm>
          <a:prstGeom prst="rect">
            <a:avLst/>
          </a:prstGeom>
          <a:noFill/>
        </p:spPr>
        <p:txBody>
          <a:bodyPr wrap="square" rtlCol="0">
            <a:spAutoFit/>
          </a:bodyPr>
          <a:lstStyle/>
          <a:p>
            <a:r>
              <a:rPr lang="en-US" dirty="0" smtClean="0"/>
              <a:t>Discuss</a:t>
            </a:r>
            <a:endParaRPr lang="en-US" dirty="0"/>
          </a:p>
        </p:txBody>
      </p:sp>
    </p:spTree>
    <p:extLst>
      <p:ext uri="{BB962C8B-B14F-4D97-AF65-F5344CB8AC3E}">
        <p14:creationId xmlns:p14="http://schemas.microsoft.com/office/powerpoint/2010/main" val="233226599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nip Single Corner Rectangle 3"/>
          <p:cNvSpPr/>
          <p:nvPr/>
        </p:nvSpPr>
        <p:spPr bwMode="auto">
          <a:xfrm>
            <a:off x="914400" y="1371600"/>
            <a:ext cx="7543800" cy="4267200"/>
          </a:xfrm>
          <a:prstGeom prst="snip1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36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Users are required to use secure passwords</a:t>
            </a:r>
          </a:p>
          <a:p>
            <a:pPr marL="0" marR="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endParaRPr>
          </a:p>
          <a:p>
            <a:pPr marL="571500" marR="0" indent="-571500" algn="l" defTabSz="914400" rtl="0" eaLnBrk="0" fontAlgn="base" latinLnBrk="0" hangingPunct="0">
              <a:lnSpc>
                <a:spcPct val="100000"/>
              </a:lnSpc>
              <a:spcBef>
                <a:spcPct val="0"/>
              </a:spcBef>
              <a:spcAft>
                <a:spcPct val="0"/>
              </a:spcAft>
              <a:buClrTx/>
              <a:buSzTx/>
              <a:buFontTx/>
              <a:buChar char="-"/>
              <a:tabLst/>
            </a:pPr>
            <a:r>
              <a:rPr lang="en-US" dirty="0" smtClean="0"/>
              <a:t>Verify length &gt; 7 </a:t>
            </a:r>
          </a:p>
          <a:p>
            <a:pPr marL="571500" marR="0" indent="-571500" algn="l" defTabSz="914400" rtl="0" eaLnBrk="0" fontAlgn="base" latinLnBrk="0" hangingPunct="0">
              <a:lnSpc>
                <a:spcPct val="100000"/>
              </a:lnSpc>
              <a:spcBef>
                <a:spcPct val="0"/>
              </a:spcBef>
              <a:spcAft>
                <a:spcPct val="0"/>
              </a:spcAft>
              <a:buClrTx/>
              <a:buSzTx/>
              <a:buFontTx/>
              <a:buChar char="-"/>
              <a:tabLst/>
            </a:pPr>
            <a:r>
              <a:rPr kumimoji="0" lang="en-US" b="0" i="0" u="none" strike="noStrike" cap="none" normalizeH="0" baseline="0" dirty="0" smtClean="0">
                <a:ln>
                  <a:noFill/>
                </a:ln>
                <a:solidFill>
                  <a:schemeClr val="tx1"/>
                </a:solidFill>
                <a:effectLst/>
              </a:rPr>
              <a:t>Verify at least 1 lower case,</a:t>
            </a:r>
            <a:r>
              <a:rPr kumimoji="0" lang="en-US" b="0" i="0" u="none" strike="noStrike" cap="none" normalizeH="0" dirty="0" smtClean="0">
                <a:ln>
                  <a:noFill/>
                </a:ln>
                <a:solidFill>
                  <a:schemeClr val="tx1"/>
                </a:solidFill>
                <a:effectLst/>
              </a:rPr>
              <a:t> 1 upper case</a:t>
            </a:r>
            <a:r>
              <a:rPr kumimoji="0" lang="en-US" b="0" i="0" u="none" strike="noStrike" cap="none" normalizeH="0" baseline="0" dirty="0" smtClean="0">
                <a:ln>
                  <a:noFill/>
                </a:ln>
                <a:solidFill>
                  <a:schemeClr val="tx1"/>
                </a:solidFill>
                <a:effectLst/>
              </a:rPr>
              <a:t>,</a:t>
            </a:r>
            <a:r>
              <a:rPr kumimoji="0" lang="en-US" b="0" i="0" u="none" strike="noStrike" cap="none" normalizeH="0" dirty="0" smtClean="0">
                <a:ln>
                  <a:noFill/>
                </a:ln>
                <a:solidFill>
                  <a:schemeClr val="tx1"/>
                </a:solidFill>
                <a:effectLst/>
              </a:rPr>
              <a:t> &amp; 1</a:t>
            </a:r>
            <a:r>
              <a:rPr kumimoji="0" lang="en-US" b="0" i="0" u="none" strike="noStrike" cap="none" normalizeH="0" baseline="0" dirty="0" smtClean="0">
                <a:ln>
                  <a:noFill/>
                </a:ln>
                <a:solidFill>
                  <a:schemeClr val="tx1"/>
                </a:solidFill>
                <a:effectLst/>
              </a:rPr>
              <a:t> number</a:t>
            </a:r>
          </a:p>
          <a:p>
            <a:pPr marL="571500" marR="0" indent="-571500" algn="l" defTabSz="914400" rtl="0" eaLnBrk="0" fontAlgn="base" latinLnBrk="0" hangingPunct="0">
              <a:lnSpc>
                <a:spcPct val="100000"/>
              </a:lnSpc>
              <a:spcBef>
                <a:spcPct val="0"/>
              </a:spcBef>
              <a:spcAft>
                <a:spcPct val="0"/>
              </a:spcAft>
              <a:buClrTx/>
              <a:buSzTx/>
              <a:buFontTx/>
              <a:buChar char="-"/>
              <a:tabLst/>
            </a:pPr>
            <a:r>
              <a:rPr lang="en-US" dirty="0" smtClean="0"/>
              <a:t>Verify at least 1 symbol</a:t>
            </a:r>
          </a:p>
          <a:p>
            <a:pPr marL="571500" marR="0" indent="-571500" algn="l" defTabSz="914400" rtl="0" eaLnBrk="0" fontAlgn="base" latinLnBrk="0" hangingPunct="0">
              <a:lnSpc>
                <a:spcPct val="100000"/>
              </a:lnSpc>
              <a:spcBef>
                <a:spcPct val="0"/>
              </a:spcBef>
              <a:spcAft>
                <a:spcPct val="0"/>
              </a:spcAft>
              <a:buClrTx/>
              <a:buSzTx/>
              <a:buFontTx/>
              <a:buChar char="-"/>
              <a:tabLst/>
            </a:pPr>
            <a:r>
              <a:rPr kumimoji="0" lang="en-US" b="0" i="0" u="none" strike="noStrike" cap="none" normalizeH="0" baseline="0" dirty="0" smtClean="0">
                <a:ln>
                  <a:noFill/>
                </a:ln>
                <a:solidFill>
                  <a:schemeClr val="tx1"/>
                </a:solidFill>
                <a:effectLst/>
              </a:rPr>
              <a:t>Verify</a:t>
            </a:r>
            <a:r>
              <a:rPr kumimoji="0" lang="en-US" b="0" i="0" u="none" strike="noStrike" cap="none" normalizeH="0" dirty="0" smtClean="0">
                <a:ln>
                  <a:noFill/>
                </a:ln>
                <a:solidFill>
                  <a:schemeClr val="tx1"/>
                </a:solidFill>
                <a:effectLst/>
              </a:rPr>
              <a:t> no special characters</a:t>
            </a:r>
          </a:p>
          <a:p>
            <a:pPr marL="571500" marR="0" indent="-571500" algn="l" defTabSz="914400" rtl="0" eaLnBrk="0" fontAlgn="base" latinLnBrk="0" hangingPunct="0">
              <a:lnSpc>
                <a:spcPct val="100000"/>
              </a:lnSpc>
              <a:spcBef>
                <a:spcPct val="0"/>
              </a:spcBef>
              <a:spcAft>
                <a:spcPct val="0"/>
              </a:spcAft>
              <a:buClrTx/>
              <a:buSzTx/>
              <a:buFontTx/>
              <a:buChar char="-"/>
              <a:tabLst/>
            </a:pPr>
            <a:r>
              <a:rPr lang="en-US" baseline="0" dirty="0" smtClean="0"/>
              <a:t>Verify no forbidden (easy) passwords</a:t>
            </a:r>
            <a:endParaRPr kumimoji="0" lang="en-US" b="0" i="0" u="none" strike="noStrike" cap="none" normalizeH="0" baseline="0" dirty="0" smtClean="0">
              <a:ln>
                <a:noFill/>
              </a:ln>
              <a:solidFill>
                <a:schemeClr val="tx1"/>
              </a:solidFill>
              <a:effectLst/>
            </a:endParaRPr>
          </a:p>
        </p:txBody>
      </p:sp>
      <p:sp>
        <p:nvSpPr>
          <p:cNvPr id="5" name="TextBox 4"/>
          <p:cNvSpPr txBox="1"/>
          <p:nvPr/>
        </p:nvSpPr>
        <p:spPr>
          <a:xfrm>
            <a:off x="914400" y="838200"/>
            <a:ext cx="1508760" cy="461665"/>
          </a:xfrm>
          <a:prstGeom prst="rect">
            <a:avLst/>
          </a:prstGeom>
          <a:noFill/>
        </p:spPr>
        <p:txBody>
          <a:bodyPr wrap="square" rtlCol="0">
            <a:spAutoFit/>
          </a:bodyPr>
          <a:lstStyle/>
          <a:p>
            <a:r>
              <a:rPr lang="en-US" dirty="0" smtClean="0"/>
              <a:t>Discuss</a:t>
            </a:r>
            <a:endParaRPr lang="en-US" dirty="0"/>
          </a:p>
        </p:txBody>
      </p:sp>
      <p:sp>
        <p:nvSpPr>
          <p:cNvPr id="6" name="Cloud Callout 5"/>
          <p:cNvSpPr/>
          <p:nvPr/>
        </p:nvSpPr>
        <p:spPr bwMode="auto">
          <a:xfrm>
            <a:off x="6248400" y="3962400"/>
            <a:ext cx="2895600" cy="1600200"/>
          </a:xfrm>
          <a:prstGeom prst="cloudCallout">
            <a:avLst>
              <a:gd name="adj1" fmla="val -45438"/>
              <a:gd name="adj2" fmla="val 89603"/>
            </a:avLst>
          </a:prstGeom>
          <a:solidFill>
            <a:srgbClr val="FFFF00"/>
          </a:solidFill>
          <a:ln>
            <a:headEnd type="none" w="med" len="med"/>
            <a:tailEnd type="none" w="med" len="med"/>
          </a:ln>
          <a:extLst/>
        </p:spPr>
        <p:style>
          <a:lnRef idx="1">
            <a:schemeClr val="accent2"/>
          </a:lnRef>
          <a:fillRef idx="2">
            <a:schemeClr val="accent2"/>
          </a:fillRef>
          <a:effectRef idx="1">
            <a:schemeClr val="accent2"/>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rPr>
              <a:t>Coul</a:t>
            </a:r>
            <a:r>
              <a:rPr lang="en-US" dirty="0" smtClean="0"/>
              <a:t>d I go code this now?</a:t>
            </a:r>
            <a:endParaRPr kumimoji="0" lang="en-US" sz="2400" b="0" i="0" u="none" strike="noStrike" cap="none" normalizeH="0" baseline="0" dirty="0" smtClean="0">
              <a:ln>
                <a:noFill/>
              </a:ln>
              <a:solidFill>
                <a:schemeClr val="tx1"/>
              </a:solidFill>
              <a:effectLst/>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1597961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14901</TotalTime>
  <Words>3237</Words>
  <Application>Microsoft Macintosh PowerPoint</Application>
  <PresentationFormat>On-screen Show (4:3)</PresentationFormat>
  <Paragraphs>456</Paragraphs>
  <Slides>36</Slides>
  <Notes>30</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Blank Presentation</vt:lpstr>
      <vt:lpstr>ATDD, BDD, Story Testing,  &amp; Specification By Example</vt:lpstr>
      <vt:lpstr>Why do we have defects?</vt:lpstr>
      <vt:lpstr>How can we reduce defects due to misunderstanding code &amp; technology?</vt:lpstr>
      <vt:lpstr>Does misunderstanding cause problems other than defects?</vt:lpstr>
      <vt:lpstr>How can we prevent misunderstanding?</vt:lpstr>
      <vt:lpstr>We Already Use Examples:</vt:lpstr>
      <vt:lpstr>Acceptance Test Driven Development (ATDD) Cycle</vt:lpstr>
      <vt:lpstr>PowerPoint Presentation</vt:lpstr>
      <vt:lpstr>PowerPoint Presentation</vt:lpstr>
      <vt:lpstr>Test Scripts for Acceptance Criteria?</vt:lpstr>
      <vt:lpstr>PowerPoint Presentation</vt:lpstr>
      <vt:lpstr>Acceptance Test Driven Development (ATDD) Cycle</vt:lpstr>
      <vt:lpstr>Acceptance Test Driven Development (ATDD) Cycle</vt:lpstr>
      <vt:lpstr>Acceptance Test Driven Development (ATDD) Cycle</vt:lpstr>
      <vt:lpstr>Examples with Gherkin</vt:lpstr>
      <vt:lpstr>Sample Feature in Gherkin</vt:lpstr>
      <vt:lpstr>What is Gherkin?</vt:lpstr>
      <vt:lpstr>Examples with Tables</vt:lpstr>
      <vt:lpstr>Gherkin Tables</vt:lpstr>
      <vt:lpstr>Usability Examples</vt:lpstr>
      <vt:lpstr>Who and When?</vt:lpstr>
      <vt:lpstr>Activity</vt:lpstr>
      <vt:lpstr>Automation?</vt:lpstr>
      <vt:lpstr>PowerPoint Presentation</vt:lpstr>
      <vt:lpstr>Acceptance Test Driven Development (ATDD) Cycle</vt:lpstr>
      <vt:lpstr>Acceptance Test Driven Development (ATDD) Cycle</vt:lpstr>
      <vt:lpstr>ATDD with TDD</vt:lpstr>
      <vt:lpstr>Is ATDD just Regression Testing?</vt:lpstr>
      <vt:lpstr>Acceptance Test Driven Development (ATDD) Cycle</vt:lpstr>
      <vt:lpstr>What’s this technique called?</vt:lpstr>
      <vt:lpstr>Test Automation - misc</vt:lpstr>
      <vt:lpstr>Test Automation - UI</vt:lpstr>
      <vt:lpstr>References </vt:lpstr>
      <vt:lpstr>Tools</vt:lpstr>
      <vt:lpstr>Advanced Topics</vt:lpstr>
      <vt:lpstr>ATDD, BDD, Story Testing,  &amp; Specification By Example</vt:lpstr>
    </vt:vector>
  </TitlesOfParts>
  <Company>Thomas Brown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Thomas Brown</dc:creator>
  <cp:lastModifiedBy>Andrew Fuqua</cp:lastModifiedBy>
  <cp:revision>114</cp:revision>
  <dcterms:created xsi:type="dcterms:W3CDTF">2014-09-05T04:23:18Z</dcterms:created>
  <dcterms:modified xsi:type="dcterms:W3CDTF">2015-03-11T19:14:29Z</dcterms:modified>
</cp:coreProperties>
</file>